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9"/>
  </p:notesMasterIdLst>
  <p:sldIdLst>
    <p:sldId id="256" r:id="rId2"/>
    <p:sldId id="257" r:id="rId3"/>
    <p:sldId id="264" r:id="rId4"/>
    <p:sldId id="261" r:id="rId5"/>
    <p:sldId id="262" r:id="rId6"/>
    <p:sldId id="263" r:id="rId7"/>
    <p:sldId id="265" r:id="rId8"/>
  </p:sldIdLst>
  <p:sldSz cx="12192000" cy="6858000"/>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2D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1" autoAdjust="0"/>
    <p:restoredTop sz="96390" autoAdjust="0"/>
  </p:normalViewPr>
  <p:slideViewPr>
    <p:cSldViewPr snapToGrid="0" snapToObjects="1">
      <p:cViewPr varScale="1">
        <p:scale>
          <a:sx n="46" d="100"/>
          <a:sy n="46" d="100"/>
        </p:scale>
        <p:origin x="184" y="1736"/>
      </p:cViewPr>
      <p:guideLst>
        <p:guide orient="horz" pos="2183"/>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2C25699A-4D51-0144-84E2-A30BD37A4531}" type="datetimeFigureOut">
              <a:rPr lang="de-DE" smtClean="0"/>
              <a:pPr/>
              <a:t>17.04.26</a:t>
            </a:fld>
            <a:endParaRPr lang="de-DE" dirty="0"/>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4167BF35-94D1-004E-8163-B1FE6B96399D}" type="slidenum">
              <a:rPr lang="de-DE" smtClean="0"/>
              <a:pPr/>
              <a:t>‹Nr.›</a:t>
            </a:fld>
            <a:endParaRPr lang="de-DE" dirty="0"/>
          </a:p>
        </p:txBody>
      </p:sp>
    </p:spTree>
    <p:extLst>
      <p:ext uri="{BB962C8B-B14F-4D97-AF65-F5344CB8AC3E}">
        <p14:creationId xmlns:p14="http://schemas.microsoft.com/office/powerpoint/2010/main" val="40084280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b="1" dirty="0">
                <a:cs typeface="Arial"/>
              </a:rPr>
              <a:t>Erläuterungen:</a:t>
            </a:r>
          </a:p>
          <a:p>
            <a:r>
              <a:rPr lang="de-DE" dirty="0">
                <a:cs typeface="Arial"/>
              </a:rPr>
              <a:t>Auf dieser ersten Seite können Titel, Untertitel, eine Erläuterung und der Name der/des Vortragenden eingesetzt werden.</a:t>
            </a:r>
            <a:r>
              <a:rPr lang="de-DE" baseline="0" dirty="0">
                <a:cs typeface="Arial"/>
              </a:rPr>
              <a:t> Dazu einfach ins jeweilige Feld klicken und den Platzhalter überschreiben.</a:t>
            </a:r>
          </a:p>
          <a:p>
            <a:r>
              <a:rPr lang="de-DE" baseline="0" dirty="0">
                <a:cs typeface="Arial"/>
              </a:rPr>
              <a:t>Schrifttype ist generell Arial, Schriftgrößen sind frei wählbar, Hauptfarbe ist Blau RGB 27-46-111 (=Philosophische Fakultät), andere Schriftebenen sind in Graustufen angelegt, können aber über das Menü in allen Farben ausgegeben werden, auch Fettschrift, Kursive etc. sind möglich.</a:t>
            </a:r>
          </a:p>
          <a:p>
            <a:endParaRPr lang="de-DE" baseline="0" dirty="0">
              <a:cs typeface="Arial"/>
            </a:endParaRPr>
          </a:p>
          <a:p>
            <a:r>
              <a:rPr lang="de-DE" b="1" baseline="0" dirty="0">
                <a:cs typeface="Arial"/>
              </a:rPr>
              <a:t>Bitte beachten: </a:t>
            </a:r>
            <a:r>
              <a:rPr lang="de-DE" baseline="0" dirty="0">
                <a:cs typeface="Arial"/>
              </a:rPr>
              <a:t>Die Unterzeile ist auf der ‚Masterfolie Start‘ angelegt. Um diese zu ändern, bitte im Menü auf Ansicht&gt;Master&gt;Folienmaster klicken und dann links das Datum und in der Mitte weitere Angaben einfügen, z.B. über den Vortragenden bzw. die Vortragende. Die Angabe der Fakultät ist fix, die Zählung rechts automatisch für die gesamte Präsentation. Es ist sinnvoll, diese Eintragungen gleich auf allen Masterfolien vorzunehmen, damit alle Unterzeilen später einheitlich erscheinen.</a:t>
            </a:r>
          </a:p>
          <a:p>
            <a:endParaRPr lang="de-DE" b="1" baseline="0" dirty="0">
              <a:cs typeface="Arial"/>
            </a:endParaRPr>
          </a:p>
          <a:p>
            <a:r>
              <a:rPr lang="de-DE" b="1" baseline="0" dirty="0">
                <a:cs typeface="Arial"/>
              </a:rPr>
              <a:t>Achtung: </a:t>
            </a:r>
            <a:r>
              <a:rPr lang="de-DE" baseline="0" dirty="0">
                <a:cs typeface="Arial"/>
              </a:rPr>
              <a:t>Änderungen an Masterfolien wirken sich auf alle Folien aus, die darauf basieren!</a:t>
            </a:r>
            <a:endParaRPr lang="de-DE" dirty="0">
              <a:cs typeface="Arial"/>
            </a:endParaRPr>
          </a:p>
        </p:txBody>
      </p:sp>
      <p:sp>
        <p:nvSpPr>
          <p:cNvPr id="4" name="Foliennummernplatzhalter 3"/>
          <p:cNvSpPr>
            <a:spLocks noGrp="1"/>
          </p:cNvSpPr>
          <p:nvPr>
            <p:ph type="sldNum" sz="quarter" idx="10"/>
          </p:nvPr>
        </p:nvSpPr>
        <p:spPr/>
        <p:txBody>
          <a:bodyPr/>
          <a:lstStyle/>
          <a:p>
            <a:fld id="{4167BF35-94D1-004E-8163-B1FE6B96399D}" type="slidenum">
              <a:rPr lang="de-DE" smtClean="0"/>
              <a:t>1</a:t>
            </a:fld>
            <a:endParaRPr lang="de-DE"/>
          </a:p>
        </p:txBody>
      </p:sp>
    </p:spTree>
    <p:extLst>
      <p:ext uri="{BB962C8B-B14F-4D97-AF65-F5344CB8AC3E}">
        <p14:creationId xmlns:p14="http://schemas.microsoft.com/office/powerpoint/2010/main" val="679377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b="1" dirty="0">
                <a:cs typeface="Arial"/>
              </a:rPr>
              <a:t>Erläuterungen:</a:t>
            </a:r>
          </a:p>
          <a:p>
            <a:r>
              <a:rPr lang="de-DE" dirty="0">
                <a:cs typeface="Arial"/>
              </a:rPr>
              <a:t>Auf dieser Seite können eine Überschrift / Kopfzeile und Text gesetzt werden.</a:t>
            </a:r>
            <a:r>
              <a:rPr lang="de-DE" baseline="0" dirty="0">
                <a:cs typeface="Arial"/>
              </a:rPr>
              <a:t> Dazu e</a:t>
            </a:r>
            <a:r>
              <a:rPr lang="de-DE" dirty="0">
                <a:cs typeface="Arial"/>
              </a:rPr>
              <a:t>infach</a:t>
            </a:r>
            <a:r>
              <a:rPr lang="de-DE" baseline="0" dirty="0">
                <a:cs typeface="Arial"/>
              </a:rPr>
              <a:t> ins jeweilige Feld klicken und die Platzhalter überschreiben. Die Aufzählungen werden automatisch fortgeführt.</a:t>
            </a:r>
          </a:p>
          <a:p>
            <a:r>
              <a:rPr lang="de-DE" baseline="0" dirty="0">
                <a:cs typeface="Arial"/>
              </a:rPr>
              <a:t>Schrifttype ist Arial, Hauptfarbe ist Blau RGB 27-46-11 (=Philosophische Fakultät), andere Schriftebenen sind in Graustufen angelegt, können aber über das Menü in allen Farben ausgegeben werden, auch Fettschrift, Kursive etc. sind möglich.</a:t>
            </a:r>
          </a:p>
          <a:p>
            <a:r>
              <a:rPr lang="de-DE" baseline="0" dirty="0">
                <a:cs typeface="Arial"/>
              </a:rPr>
              <a:t>Größe und Ausrichtung des Textfeldes sind variabel.</a:t>
            </a:r>
          </a:p>
          <a:p>
            <a:r>
              <a:rPr lang="de-DE" baseline="0" dirty="0">
                <a:cs typeface="Arial"/>
              </a:rPr>
              <a:t>Über das Menü können Bilder, Diagramme etc. eingebunden werden.</a:t>
            </a:r>
          </a:p>
          <a:p>
            <a:r>
              <a:rPr lang="de-DE" baseline="0" dirty="0">
                <a:cs typeface="Arial"/>
              </a:rPr>
              <a:t>Zugrunde liegt die ‚Masterfolie Start‘.</a:t>
            </a:r>
          </a:p>
          <a:p>
            <a:endParaRPr lang="de-DE" dirty="0">
              <a:cs typeface="Arial"/>
            </a:endParaRPr>
          </a:p>
        </p:txBody>
      </p:sp>
      <p:sp>
        <p:nvSpPr>
          <p:cNvPr id="4" name="Foliennummernplatzhalter 3"/>
          <p:cNvSpPr>
            <a:spLocks noGrp="1"/>
          </p:cNvSpPr>
          <p:nvPr>
            <p:ph type="sldNum" sz="quarter" idx="10"/>
          </p:nvPr>
        </p:nvSpPr>
        <p:spPr/>
        <p:txBody>
          <a:bodyPr/>
          <a:lstStyle/>
          <a:p>
            <a:fld id="{4167BF35-94D1-004E-8163-B1FE6B96399D}" type="slidenum">
              <a:rPr lang="de-DE" smtClean="0"/>
              <a:t>2</a:t>
            </a:fld>
            <a:endParaRPr lang="de-DE"/>
          </a:p>
        </p:txBody>
      </p:sp>
    </p:spTree>
    <p:extLst>
      <p:ext uri="{BB962C8B-B14F-4D97-AF65-F5344CB8AC3E}">
        <p14:creationId xmlns:p14="http://schemas.microsoft.com/office/powerpoint/2010/main" val="679377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5A2C3-9981-69E6-A6FB-A96DFB57AF3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EB74C7D-FC0B-2977-7829-3B8929620264}"/>
              </a:ext>
            </a:extLst>
          </p:cNvPr>
          <p:cNvSpPr>
            <a:spLocks noGrp="1" noRot="1" noChangeAspect="1"/>
          </p:cNvSpPr>
          <p:nvPr>
            <p:ph type="sldImg"/>
          </p:nvPr>
        </p:nvSpPr>
        <p:spPr>
          <a:xfrm>
            <a:off x="381000" y="685800"/>
            <a:ext cx="6096000" cy="3429000"/>
          </a:xfrm>
        </p:spPr>
      </p:sp>
      <p:sp>
        <p:nvSpPr>
          <p:cNvPr id="3" name="Notizenplatzhalter 2">
            <a:extLst>
              <a:ext uri="{FF2B5EF4-FFF2-40B4-BE49-F238E27FC236}">
                <a16:creationId xmlns:a16="http://schemas.microsoft.com/office/drawing/2014/main" id="{E2447753-B642-71D3-6033-A78945E4A4E0}"/>
              </a:ext>
            </a:extLst>
          </p:cNvPr>
          <p:cNvSpPr>
            <a:spLocks noGrp="1"/>
          </p:cNvSpPr>
          <p:nvPr>
            <p:ph type="body" idx="1"/>
          </p:nvPr>
        </p:nvSpPr>
        <p:spPr/>
        <p:txBody>
          <a:bodyPr/>
          <a:lstStyle/>
          <a:p>
            <a:r>
              <a:rPr lang="de-DE" b="1" dirty="0">
                <a:cs typeface="Arial"/>
              </a:rPr>
              <a:t>Erläuterungen:</a:t>
            </a:r>
          </a:p>
          <a:p>
            <a:r>
              <a:rPr lang="de-DE" dirty="0">
                <a:cs typeface="Arial"/>
              </a:rPr>
              <a:t>Auf dieser Seite können eine Überschrift / Kopfzeile und Text gesetzt werden.</a:t>
            </a:r>
            <a:r>
              <a:rPr lang="de-DE" baseline="0" dirty="0">
                <a:cs typeface="Arial"/>
              </a:rPr>
              <a:t> Dazu e</a:t>
            </a:r>
            <a:r>
              <a:rPr lang="de-DE" dirty="0">
                <a:cs typeface="Arial"/>
              </a:rPr>
              <a:t>infach</a:t>
            </a:r>
            <a:r>
              <a:rPr lang="de-DE" baseline="0" dirty="0">
                <a:cs typeface="Arial"/>
              </a:rPr>
              <a:t> ins jeweilige Feld klicken und die Platzhalter überschreiben. Die Aufzählungen werden automatisch fortgeführt.</a:t>
            </a:r>
          </a:p>
          <a:p>
            <a:r>
              <a:rPr lang="de-DE" baseline="0" dirty="0">
                <a:cs typeface="Arial"/>
              </a:rPr>
              <a:t>Schrifttype ist Arial, Hauptfarbe ist Blau RGB 27-46-11 (=Philosophische Fakultät), andere Schriftebenen sind in Graustufen angelegt, können aber über das Menü in allen Farben ausgegeben werden, auch Fettschrift, Kursive etc. sind möglich.</a:t>
            </a:r>
          </a:p>
          <a:p>
            <a:r>
              <a:rPr lang="de-DE" baseline="0" dirty="0">
                <a:cs typeface="Arial"/>
              </a:rPr>
              <a:t>Größe und Ausrichtung des Textfeldes sind variabel.</a:t>
            </a:r>
          </a:p>
          <a:p>
            <a:r>
              <a:rPr lang="de-DE" baseline="0" dirty="0">
                <a:cs typeface="Arial"/>
              </a:rPr>
              <a:t>Über das Menü können Bilder, Diagramme etc. eingebunden werden.</a:t>
            </a:r>
          </a:p>
          <a:p>
            <a:r>
              <a:rPr lang="de-DE" baseline="0" dirty="0">
                <a:cs typeface="Arial"/>
              </a:rPr>
              <a:t>Zugrunde liegt die ‚Masterfolie Start‘.</a:t>
            </a:r>
          </a:p>
          <a:p>
            <a:endParaRPr lang="de-DE" dirty="0">
              <a:cs typeface="Arial"/>
            </a:endParaRPr>
          </a:p>
        </p:txBody>
      </p:sp>
      <p:sp>
        <p:nvSpPr>
          <p:cNvPr id="4" name="Foliennummernplatzhalter 3">
            <a:extLst>
              <a:ext uri="{FF2B5EF4-FFF2-40B4-BE49-F238E27FC236}">
                <a16:creationId xmlns:a16="http://schemas.microsoft.com/office/drawing/2014/main" id="{98E7A57C-0D7E-E72C-C471-86E06AC9DFCB}"/>
              </a:ext>
            </a:extLst>
          </p:cNvPr>
          <p:cNvSpPr>
            <a:spLocks noGrp="1"/>
          </p:cNvSpPr>
          <p:nvPr>
            <p:ph type="sldNum" sz="quarter" idx="10"/>
          </p:nvPr>
        </p:nvSpPr>
        <p:spPr/>
        <p:txBody>
          <a:bodyPr/>
          <a:lstStyle/>
          <a:p>
            <a:fld id="{4167BF35-94D1-004E-8163-B1FE6B96399D}" type="slidenum">
              <a:rPr lang="de-DE" smtClean="0"/>
              <a:t>3</a:t>
            </a:fld>
            <a:endParaRPr lang="de-DE"/>
          </a:p>
        </p:txBody>
      </p:sp>
    </p:spTree>
    <p:extLst>
      <p:ext uri="{BB962C8B-B14F-4D97-AF65-F5344CB8AC3E}">
        <p14:creationId xmlns:p14="http://schemas.microsoft.com/office/powerpoint/2010/main" val="3977891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t>Diagramme werden im </a:t>
            </a:r>
            <a:r>
              <a:rPr lang="de-DE" dirty="0" err="1"/>
              <a:t>Menüband</a:t>
            </a:r>
            <a:r>
              <a:rPr lang="de-DE" dirty="0"/>
              <a:t> über ‚Diagramme‘ als Excel-Funktion</a:t>
            </a:r>
            <a:r>
              <a:rPr lang="de-DE" baseline="0" dirty="0"/>
              <a:t> erstellt</a:t>
            </a:r>
            <a:r>
              <a:rPr lang="de-DE" dirty="0"/>
              <a:t> und dann automatisch eingefügt</a:t>
            </a:r>
            <a:r>
              <a:rPr lang="de-DE" baseline="0" dirty="0"/>
              <a:t>.</a:t>
            </a:r>
          </a:p>
          <a:p>
            <a:r>
              <a:rPr lang="de-DE" baseline="0" dirty="0"/>
              <a:t>Die Unterzeile wird wie gewohnt angeklickt und der Platzhalter überschrieben.</a:t>
            </a:r>
          </a:p>
          <a:p>
            <a:r>
              <a:rPr lang="de-DE" baseline="0" dirty="0"/>
              <a:t>Übrigens: Im </a:t>
            </a:r>
            <a:r>
              <a:rPr lang="de-DE" baseline="0" dirty="0" err="1"/>
              <a:t>Menüband</a:t>
            </a:r>
            <a:r>
              <a:rPr lang="de-DE" baseline="0" dirty="0"/>
              <a:t> lassen sich die Effekte der Bildfolgen der Präsentation gestalten – probieren Sie es aus unter ‚Übergänge‘!</a:t>
            </a:r>
            <a:endParaRPr lang="de-DE" dirty="0"/>
          </a:p>
          <a:p>
            <a:endParaRPr lang="de-DE" dirty="0"/>
          </a:p>
        </p:txBody>
      </p:sp>
      <p:sp>
        <p:nvSpPr>
          <p:cNvPr id="4" name="Foliennummernplatzhalter 3"/>
          <p:cNvSpPr>
            <a:spLocks noGrp="1"/>
          </p:cNvSpPr>
          <p:nvPr>
            <p:ph type="sldNum" sz="quarter" idx="10"/>
          </p:nvPr>
        </p:nvSpPr>
        <p:spPr/>
        <p:txBody>
          <a:bodyPr/>
          <a:lstStyle/>
          <a:p>
            <a:fld id="{4167BF35-94D1-004E-8163-B1FE6B96399D}" type="slidenum">
              <a:rPr lang="de-DE" smtClean="0"/>
              <a:t>4</a:t>
            </a:fld>
            <a:endParaRPr lang="de-DE"/>
          </a:p>
        </p:txBody>
      </p:sp>
    </p:spTree>
    <p:extLst>
      <p:ext uri="{BB962C8B-B14F-4D97-AF65-F5344CB8AC3E}">
        <p14:creationId xmlns:p14="http://schemas.microsoft.com/office/powerpoint/2010/main" val="392027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23877-1EBD-B9A7-C976-A0CEC4B7FFF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C621E3B-9B17-8982-39FD-0387E68323BA}"/>
              </a:ext>
            </a:extLst>
          </p:cNvPr>
          <p:cNvSpPr>
            <a:spLocks noGrp="1" noRot="1" noChangeAspect="1"/>
          </p:cNvSpPr>
          <p:nvPr>
            <p:ph type="sldImg"/>
          </p:nvPr>
        </p:nvSpPr>
        <p:spPr>
          <a:xfrm>
            <a:off x="381000" y="685800"/>
            <a:ext cx="6096000" cy="3429000"/>
          </a:xfrm>
        </p:spPr>
      </p:sp>
      <p:sp>
        <p:nvSpPr>
          <p:cNvPr id="3" name="Notizenplatzhalter 2">
            <a:extLst>
              <a:ext uri="{FF2B5EF4-FFF2-40B4-BE49-F238E27FC236}">
                <a16:creationId xmlns:a16="http://schemas.microsoft.com/office/drawing/2014/main" id="{3E5F6DC6-7F12-1855-328A-95A4442E024B}"/>
              </a:ext>
            </a:extLst>
          </p:cNvPr>
          <p:cNvSpPr>
            <a:spLocks noGrp="1"/>
          </p:cNvSpPr>
          <p:nvPr>
            <p:ph type="body" idx="1"/>
          </p:nvPr>
        </p:nvSpPr>
        <p:spPr/>
        <p:txBody>
          <a:bodyPr/>
          <a:lstStyle/>
          <a:p>
            <a:r>
              <a:rPr lang="de-DE" dirty="0"/>
              <a:t>Diagramme werden im </a:t>
            </a:r>
            <a:r>
              <a:rPr lang="de-DE" dirty="0" err="1"/>
              <a:t>Menüband</a:t>
            </a:r>
            <a:r>
              <a:rPr lang="de-DE" dirty="0"/>
              <a:t> über ‚Diagramme‘ als Excel-Funktion</a:t>
            </a:r>
            <a:r>
              <a:rPr lang="de-DE" baseline="0" dirty="0"/>
              <a:t> erstellt</a:t>
            </a:r>
            <a:r>
              <a:rPr lang="de-DE" dirty="0"/>
              <a:t> und dann automatisch eingefügt</a:t>
            </a:r>
            <a:r>
              <a:rPr lang="de-DE" baseline="0" dirty="0"/>
              <a:t>.</a:t>
            </a:r>
          </a:p>
          <a:p>
            <a:r>
              <a:rPr lang="de-DE" baseline="0" dirty="0"/>
              <a:t>Die Unterzeile wird wie gewohnt angeklickt und der Platzhalter überschrieben.</a:t>
            </a:r>
          </a:p>
          <a:p>
            <a:r>
              <a:rPr lang="de-DE" baseline="0" dirty="0"/>
              <a:t>Übrigens: Im </a:t>
            </a:r>
            <a:r>
              <a:rPr lang="de-DE" baseline="0" dirty="0" err="1"/>
              <a:t>Menüband</a:t>
            </a:r>
            <a:r>
              <a:rPr lang="de-DE" baseline="0" dirty="0"/>
              <a:t> lassen sich die Effekte der Bildfolgen der Präsentation gestalten – probieren Sie es aus unter ‚Übergänge‘!</a:t>
            </a:r>
            <a:endParaRPr lang="de-DE" dirty="0"/>
          </a:p>
          <a:p>
            <a:endParaRPr lang="de-DE" dirty="0"/>
          </a:p>
        </p:txBody>
      </p:sp>
      <p:sp>
        <p:nvSpPr>
          <p:cNvPr id="4" name="Foliennummernplatzhalter 3">
            <a:extLst>
              <a:ext uri="{FF2B5EF4-FFF2-40B4-BE49-F238E27FC236}">
                <a16:creationId xmlns:a16="http://schemas.microsoft.com/office/drawing/2014/main" id="{44DA5128-1E31-2123-0208-1F61D3660E7D}"/>
              </a:ext>
            </a:extLst>
          </p:cNvPr>
          <p:cNvSpPr>
            <a:spLocks noGrp="1"/>
          </p:cNvSpPr>
          <p:nvPr>
            <p:ph type="sldNum" sz="quarter" idx="10"/>
          </p:nvPr>
        </p:nvSpPr>
        <p:spPr/>
        <p:txBody>
          <a:bodyPr/>
          <a:lstStyle/>
          <a:p>
            <a:fld id="{4167BF35-94D1-004E-8163-B1FE6B96399D}" type="slidenum">
              <a:rPr lang="de-DE" smtClean="0"/>
              <a:t>5</a:t>
            </a:fld>
            <a:endParaRPr lang="de-DE"/>
          </a:p>
        </p:txBody>
      </p:sp>
    </p:spTree>
    <p:extLst>
      <p:ext uri="{BB962C8B-B14F-4D97-AF65-F5344CB8AC3E}">
        <p14:creationId xmlns:p14="http://schemas.microsoft.com/office/powerpoint/2010/main" val="2611732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04F91-634F-181D-A25E-006C70ACA9E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42EF6B9-57B9-902F-F355-7FAF4E47830B}"/>
              </a:ext>
            </a:extLst>
          </p:cNvPr>
          <p:cNvSpPr>
            <a:spLocks noGrp="1" noRot="1" noChangeAspect="1"/>
          </p:cNvSpPr>
          <p:nvPr>
            <p:ph type="sldImg"/>
          </p:nvPr>
        </p:nvSpPr>
        <p:spPr>
          <a:xfrm>
            <a:off x="381000" y="685800"/>
            <a:ext cx="6096000" cy="3429000"/>
          </a:xfrm>
        </p:spPr>
      </p:sp>
      <p:sp>
        <p:nvSpPr>
          <p:cNvPr id="3" name="Notizenplatzhalter 2">
            <a:extLst>
              <a:ext uri="{FF2B5EF4-FFF2-40B4-BE49-F238E27FC236}">
                <a16:creationId xmlns:a16="http://schemas.microsoft.com/office/drawing/2014/main" id="{375C673A-AB68-EE63-A307-79B92CC24F27}"/>
              </a:ext>
            </a:extLst>
          </p:cNvPr>
          <p:cNvSpPr>
            <a:spLocks noGrp="1"/>
          </p:cNvSpPr>
          <p:nvPr>
            <p:ph type="body" idx="1"/>
          </p:nvPr>
        </p:nvSpPr>
        <p:spPr/>
        <p:txBody>
          <a:bodyPr/>
          <a:lstStyle/>
          <a:p>
            <a:r>
              <a:rPr lang="de-DE" dirty="0"/>
              <a:t>Diagramme werden im </a:t>
            </a:r>
            <a:r>
              <a:rPr lang="de-DE" dirty="0" err="1"/>
              <a:t>Menüband</a:t>
            </a:r>
            <a:r>
              <a:rPr lang="de-DE" dirty="0"/>
              <a:t> über ‚Diagramme‘ als Excel-Funktion</a:t>
            </a:r>
            <a:r>
              <a:rPr lang="de-DE" baseline="0" dirty="0"/>
              <a:t> erstellt</a:t>
            </a:r>
            <a:r>
              <a:rPr lang="de-DE" dirty="0"/>
              <a:t> und dann automatisch eingefügt</a:t>
            </a:r>
            <a:r>
              <a:rPr lang="de-DE" baseline="0" dirty="0"/>
              <a:t>.</a:t>
            </a:r>
          </a:p>
          <a:p>
            <a:r>
              <a:rPr lang="de-DE" baseline="0" dirty="0"/>
              <a:t>Die Unterzeile wird wie gewohnt angeklickt und der Platzhalter überschrieben.</a:t>
            </a:r>
          </a:p>
          <a:p>
            <a:r>
              <a:rPr lang="de-DE" baseline="0" dirty="0"/>
              <a:t>Übrigens: Im </a:t>
            </a:r>
            <a:r>
              <a:rPr lang="de-DE" baseline="0" dirty="0" err="1"/>
              <a:t>Menüband</a:t>
            </a:r>
            <a:r>
              <a:rPr lang="de-DE" baseline="0" dirty="0"/>
              <a:t> lassen sich die Effekte der Bildfolgen der Präsentation gestalten – probieren Sie es aus unter ‚Übergänge‘!</a:t>
            </a:r>
            <a:endParaRPr lang="de-DE" dirty="0"/>
          </a:p>
          <a:p>
            <a:endParaRPr lang="de-DE" dirty="0"/>
          </a:p>
        </p:txBody>
      </p:sp>
      <p:sp>
        <p:nvSpPr>
          <p:cNvPr id="4" name="Foliennummernplatzhalter 3">
            <a:extLst>
              <a:ext uri="{FF2B5EF4-FFF2-40B4-BE49-F238E27FC236}">
                <a16:creationId xmlns:a16="http://schemas.microsoft.com/office/drawing/2014/main" id="{A883A35E-0676-559A-75D9-1291AB86D04F}"/>
              </a:ext>
            </a:extLst>
          </p:cNvPr>
          <p:cNvSpPr>
            <a:spLocks noGrp="1"/>
          </p:cNvSpPr>
          <p:nvPr>
            <p:ph type="sldNum" sz="quarter" idx="10"/>
          </p:nvPr>
        </p:nvSpPr>
        <p:spPr/>
        <p:txBody>
          <a:bodyPr/>
          <a:lstStyle/>
          <a:p>
            <a:fld id="{4167BF35-94D1-004E-8163-B1FE6B96399D}" type="slidenum">
              <a:rPr lang="de-DE" smtClean="0"/>
              <a:t>6</a:t>
            </a:fld>
            <a:endParaRPr lang="de-DE"/>
          </a:p>
        </p:txBody>
      </p:sp>
    </p:spTree>
    <p:extLst>
      <p:ext uri="{BB962C8B-B14F-4D97-AF65-F5344CB8AC3E}">
        <p14:creationId xmlns:p14="http://schemas.microsoft.com/office/powerpoint/2010/main" val="9838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EE1C6-BC0C-B90F-A73B-FC0233320E3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7B10923-30BE-EA51-72B4-2472B39DBADF}"/>
              </a:ext>
            </a:extLst>
          </p:cNvPr>
          <p:cNvSpPr>
            <a:spLocks noGrp="1" noRot="1" noChangeAspect="1"/>
          </p:cNvSpPr>
          <p:nvPr>
            <p:ph type="sldImg"/>
          </p:nvPr>
        </p:nvSpPr>
        <p:spPr>
          <a:xfrm>
            <a:off x="381000" y="685800"/>
            <a:ext cx="6096000" cy="3429000"/>
          </a:xfrm>
        </p:spPr>
      </p:sp>
      <p:sp>
        <p:nvSpPr>
          <p:cNvPr id="3" name="Notizenplatzhalter 2">
            <a:extLst>
              <a:ext uri="{FF2B5EF4-FFF2-40B4-BE49-F238E27FC236}">
                <a16:creationId xmlns:a16="http://schemas.microsoft.com/office/drawing/2014/main" id="{DEB4BDEE-8CC9-7E01-7B1B-0B84E683CC28}"/>
              </a:ext>
            </a:extLst>
          </p:cNvPr>
          <p:cNvSpPr>
            <a:spLocks noGrp="1"/>
          </p:cNvSpPr>
          <p:nvPr>
            <p:ph type="body" idx="1"/>
          </p:nvPr>
        </p:nvSpPr>
        <p:spPr/>
        <p:txBody>
          <a:bodyPr/>
          <a:lstStyle/>
          <a:p>
            <a:r>
              <a:rPr lang="de-DE" dirty="0"/>
              <a:t>Diagramme werden im </a:t>
            </a:r>
            <a:r>
              <a:rPr lang="de-DE" dirty="0" err="1"/>
              <a:t>Menüband</a:t>
            </a:r>
            <a:r>
              <a:rPr lang="de-DE" dirty="0"/>
              <a:t> über ‚Diagramme‘ als Excel-Funktion</a:t>
            </a:r>
            <a:r>
              <a:rPr lang="de-DE" baseline="0" dirty="0"/>
              <a:t> erstellt</a:t>
            </a:r>
            <a:r>
              <a:rPr lang="de-DE" dirty="0"/>
              <a:t> und dann automatisch eingefügt</a:t>
            </a:r>
            <a:r>
              <a:rPr lang="de-DE" baseline="0" dirty="0"/>
              <a:t>.</a:t>
            </a:r>
          </a:p>
          <a:p>
            <a:r>
              <a:rPr lang="de-DE" baseline="0" dirty="0"/>
              <a:t>Die Unterzeile wird wie gewohnt angeklickt und der Platzhalter überschrieben.</a:t>
            </a:r>
          </a:p>
          <a:p>
            <a:r>
              <a:rPr lang="de-DE" baseline="0" dirty="0"/>
              <a:t>Übrigens: Im </a:t>
            </a:r>
            <a:r>
              <a:rPr lang="de-DE" baseline="0" dirty="0" err="1"/>
              <a:t>Menüband</a:t>
            </a:r>
            <a:r>
              <a:rPr lang="de-DE" baseline="0" dirty="0"/>
              <a:t> lassen sich die Effekte der Bildfolgen der Präsentation gestalten – probieren Sie es aus unter ‚Übergänge‘!</a:t>
            </a:r>
            <a:endParaRPr lang="de-DE" dirty="0"/>
          </a:p>
          <a:p>
            <a:endParaRPr lang="de-DE" dirty="0"/>
          </a:p>
        </p:txBody>
      </p:sp>
      <p:sp>
        <p:nvSpPr>
          <p:cNvPr id="4" name="Foliennummernplatzhalter 3">
            <a:extLst>
              <a:ext uri="{FF2B5EF4-FFF2-40B4-BE49-F238E27FC236}">
                <a16:creationId xmlns:a16="http://schemas.microsoft.com/office/drawing/2014/main" id="{AF751048-B823-BBEA-2D5F-41B2DD555931}"/>
              </a:ext>
            </a:extLst>
          </p:cNvPr>
          <p:cNvSpPr>
            <a:spLocks noGrp="1"/>
          </p:cNvSpPr>
          <p:nvPr>
            <p:ph type="sldNum" sz="quarter" idx="10"/>
          </p:nvPr>
        </p:nvSpPr>
        <p:spPr/>
        <p:txBody>
          <a:bodyPr/>
          <a:lstStyle/>
          <a:p>
            <a:fld id="{4167BF35-94D1-004E-8163-B1FE6B96399D}" type="slidenum">
              <a:rPr lang="de-DE" smtClean="0"/>
              <a:t>7</a:t>
            </a:fld>
            <a:endParaRPr lang="de-DE"/>
          </a:p>
        </p:txBody>
      </p:sp>
    </p:spTree>
    <p:extLst>
      <p:ext uri="{BB962C8B-B14F-4D97-AF65-F5344CB8AC3E}">
        <p14:creationId xmlns:p14="http://schemas.microsoft.com/office/powerpoint/2010/main" val="2446218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43691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0775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15"/>
          <p:cNvSpPr>
            <a:spLocks noChangeArrowheads="1"/>
          </p:cNvSpPr>
          <p:nvPr userDrawn="1"/>
        </p:nvSpPr>
        <p:spPr bwMode="auto">
          <a:xfrm>
            <a:off x="2" y="6507622"/>
            <a:ext cx="12191999" cy="369332"/>
          </a:xfrm>
          <a:prstGeom prst="rect">
            <a:avLst/>
          </a:prstGeom>
          <a:solidFill>
            <a:srgbClr val="1B2D6F"/>
          </a:solidFill>
          <a:ln w="9525" algn="ctr">
            <a:noFill/>
            <a:miter lim="800000"/>
            <a:headEnd/>
            <a:tailEnd/>
          </a:ln>
          <a:effectLst/>
        </p:spPr>
        <p:txBody>
          <a:bodyPr wrap="square" anchor="ctr">
            <a:spAutoFit/>
          </a:bodyPr>
          <a:lstStyle/>
          <a:p>
            <a:endParaRPr lang="de-DE" sz="1800" dirty="0">
              <a:latin typeface="Arial"/>
            </a:endParaRPr>
          </a:p>
        </p:txBody>
      </p:sp>
      <p:sp>
        <p:nvSpPr>
          <p:cNvPr id="17" name="Textfeld 16"/>
          <p:cNvSpPr txBox="1"/>
          <p:nvPr userDrawn="1"/>
        </p:nvSpPr>
        <p:spPr>
          <a:xfrm>
            <a:off x="1674622" y="6552443"/>
            <a:ext cx="2652889" cy="276999"/>
          </a:xfrm>
          <a:prstGeom prst="rect">
            <a:avLst/>
          </a:prstGeom>
          <a:noFill/>
        </p:spPr>
        <p:txBody>
          <a:bodyPr wrap="square" rtlCol="0">
            <a:spAutoFit/>
          </a:bodyPr>
          <a:lstStyle/>
          <a:p>
            <a:r>
              <a:rPr lang="de-DE" sz="1200" b="0" i="0" dirty="0">
                <a:solidFill>
                  <a:schemeClr val="bg1"/>
                </a:solidFill>
                <a:latin typeface="Arial"/>
                <a:cs typeface="Arial"/>
              </a:rPr>
              <a:t>Philosophische Fakultät</a:t>
            </a:r>
          </a:p>
        </p:txBody>
      </p:sp>
      <p:sp>
        <p:nvSpPr>
          <p:cNvPr id="18" name="Fußzeilenplatzhalter 4"/>
          <p:cNvSpPr txBox="1">
            <a:spLocks/>
          </p:cNvSpPr>
          <p:nvPr userDrawn="1"/>
        </p:nvSpPr>
        <p:spPr>
          <a:xfrm>
            <a:off x="4322952" y="6553723"/>
            <a:ext cx="6427137" cy="275719"/>
          </a:xfrm>
          <a:prstGeom prst="rect">
            <a:avLst/>
          </a:prstGeom>
        </p:spPr>
        <p:txBody>
          <a:bodyPr/>
          <a:lstStyle>
            <a:defPPr>
              <a:defRPr lang="de-DE"/>
            </a:defPPr>
            <a:lvl1pPr marL="0" algn="l" defTabSz="457200" rtl="0" eaLnBrk="1" latinLnBrk="0" hangingPunct="1">
              <a:defRPr sz="1800" kern="1200">
                <a:solidFill>
                  <a:schemeClr val="bg1"/>
                </a:solidFill>
                <a:latin typeface="Helvetica"/>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200" dirty="0">
                <a:latin typeface="Arial"/>
              </a:rPr>
              <a:t>Institut, Leitung, Vortrag von, Ort</a:t>
            </a:r>
          </a:p>
        </p:txBody>
      </p:sp>
      <p:sp>
        <p:nvSpPr>
          <p:cNvPr id="19" name="Foliennummernplatzhalter 5"/>
          <p:cNvSpPr txBox="1">
            <a:spLocks/>
          </p:cNvSpPr>
          <p:nvPr userDrawn="1"/>
        </p:nvSpPr>
        <p:spPr>
          <a:xfrm>
            <a:off x="11276325" y="6555845"/>
            <a:ext cx="708521" cy="275998"/>
          </a:xfrm>
          <a:prstGeom prst="rect">
            <a:avLst/>
          </a:prstGeom>
        </p:spPr>
        <p:txBody>
          <a:bodyPr/>
          <a:lstStyle>
            <a:defPPr>
              <a:defRPr lang="de-DE"/>
            </a:defPPr>
            <a:lvl1pPr marL="0" algn="l" defTabSz="457200" rtl="0" eaLnBrk="1" latinLnBrk="0" hangingPunct="1">
              <a:defRPr sz="1800" kern="1200">
                <a:solidFill>
                  <a:schemeClr val="bg1"/>
                </a:solidFill>
                <a:latin typeface="Helvetica"/>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A197509-D68D-E94D-8F93-0777B7F91306}" type="slidenum">
              <a:rPr lang="de-DE" sz="1200" smtClean="0">
                <a:latin typeface="Arial"/>
              </a:rPr>
              <a:pPr/>
              <a:t>‹Nr.›</a:t>
            </a:fld>
            <a:endParaRPr lang="de-DE" sz="1200" dirty="0">
              <a:latin typeface="Arial"/>
            </a:endParaRPr>
          </a:p>
        </p:txBody>
      </p:sp>
      <p:sp>
        <p:nvSpPr>
          <p:cNvPr id="20" name="Rechteck 19"/>
          <p:cNvSpPr/>
          <p:nvPr userDrawn="1"/>
        </p:nvSpPr>
        <p:spPr>
          <a:xfrm>
            <a:off x="245618" y="6554844"/>
            <a:ext cx="636713" cy="276999"/>
          </a:xfrm>
          <a:prstGeom prst="rect">
            <a:avLst/>
          </a:prstGeom>
        </p:spPr>
        <p:txBody>
          <a:bodyPr wrap="none">
            <a:spAutoFit/>
          </a:bodyPr>
          <a:lstStyle/>
          <a:p>
            <a:r>
              <a:rPr lang="de-DE" sz="1200" dirty="0">
                <a:solidFill>
                  <a:schemeClr val="bg1"/>
                </a:solidFill>
                <a:latin typeface="Arial"/>
                <a:cs typeface="Arial"/>
              </a:rPr>
              <a:t>Datum</a:t>
            </a:r>
          </a:p>
        </p:txBody>
      </p:sp>
      <p:cxnSp>
        <p:nvCxnSpPr>
          <p:cNvPr id="21" name="Gerade Verbindung 20"/>
          <p:cNvCxnSpPr/>
          <p:nvPr userDrawn="1"/>
        </p:nvCxnSpPr>
        <p:spPr>
          <a:xfrm flipV="1">
            <a:off x="0" y="6454027"/>
            <a:ext cx="12192000" cy="9478"/>
          </a:xfrm>
          <a:prstGeom prst="line">
            <a:avLst/>
          </a:prstGeom>
          <a:ln>
            <a:solidFill>
              <a:srgbClr val="1B2D6F"/>
            </a:solidFill>
          </a:ln>
          <a:effectLst/>
        </p:spPr>
        <p:style>
          <a:lnRef idx="2">
            <a:schemeClr val="accent1"/>
          </a:lnRef>
          <a:fillRef idx="0">
            <a:schemeClr val="accent1"/>
          </a:fillRef>
          <a:effectRef idx="1">
            <a:schemeClr val="accent1"/>
          </a:effectRef>
          <a:fontRef idx="minor">
            <a:schemeClr val="tx1"/>
          </a:fontRef>
        </p:style>
      </p:cxnSp>
      <p:pic>
        <p:nvPicPr>
          <p:cNvPr id="9" name="Bild 8">
            <a:extLst>
              <a:ext uri="{FF2B5EF4-FFF2-40B4-BE49-F238E27FC236}">
                <a16:creationId xmlns:a16="http://schemas.microsoft.com/office/drawing/2014/main" id="{B88F77AF-90C7-4DB2-AA9E-E5182C5C8CD9}"/>
              </a:ext>
            </a:extLst>
          </p:cNvPr>
          <p:cNvPicPr>
            <a:picLocks noChangeAspect="1"/>
          </p:cNvPicPr>
          <p:nvPr userDrawn="1"/>
        </p:nvPicPr>
        <p:blipFill>
          <a:blip r:embed="rId4"/>
          <a:srcRect/>
          <a:stretch/>
        </p:blipFill>
        <p:spPr>
          <a:xfrm>
            <a:off x="9502825" y="356175"/>
            <a:ext cx="2082576" cy="634521"/>
          </a:xfrm>
          <a:prstGeom prst="rect">
            <a:avLst/>
          </a:prstGeom>
        </p:spPr>
      </p:pic>
      <p:pic>
        <p:nvPicPr>
          <p:cNvPr id="11" name="Bild 9">
            <a:extLst>
              <a:ext uri="{FF2B5EF4-FFF2-40B4-BE49-F238E27FC236}">
                <a16:creationId xmlns:a16="http://schemas.microsoft.com/office/drawing/2014/main" id="{1BF96305-F4EF-4206-9031-5FFA5F1F04D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087994" y="1216595"/>
            <a:ext cx="5353090" cy="5353090"/>
          </a:xfrm>
          <a:prstGeom prst="rect">
            <a:avLst/>
          </a:prstGeom>
        </p:spPr>
      </p:pic>
    </p:spTree>
    <p:extLst>
      <p:ext uri="{BB962C8B-B14F-4D97-AF65-F5344CB8AC3E}">
        <p14:creationId xmlns:p14="http://schemas.microsoft.com/office/powerpoint/2010/main" val="1930332312"/>
      </p:ext>
    </p:extLst>
  </p:cSld>
  <p:clrMap bg1="lt1" tx1="dk1" bg2="lt2" tx2="dk2" accent1="accent1" accent2="accent2" accent3="accent3" accent4="accent4" accent5="accent5" accent6="accent6" hlink="hlink" folHlink="folHlink"/>
  <p:sldLayoutIdLst>
    <p:sldLayoutId id="2147483651" r:id="rId1"/>
    <p:sldLayoutId id="2147483649" r:id="rId2"/>
  </p:sldLayoutIdLst>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idx="4294967295"/>
          </p:nvPr>
        </p:nvSpPr>
        <p:spPr>
          <a:xfrm>
            <a:off x="1524000" y="2130426"/>
            <a:ext cx="9144000" cy="1470025"/>
          </a:xfrm>
          <a:prstGeom prst="rect">
            <a:avLst/>
          </a:prstGeom>
        </p:spPr>
        <p:txBody>
          <a:bodyPr/>
          <a:lstStyle/>
          <a:p>
            <a:r>
              <a:rPr lang="de-DE" b="1" dirty="0">
                <a:solidFill>
                  <a:srgbClr val="1B2D6F"/>
                </a:solidFill>
                <a:latin typeface="Arial" panose="020B0604020202020204" pitchFamily="34" charset="0"/>
                <a:cs typeface="Arial" panose="020B0604020202020204" pitchFamily="34" charset="0"/>
              </a:rPr>
              <a:t>Der Gender Gap im Wahlverhalten der Generation </a:t>
            </a:r>
            <a:r>
              <a:rPr lang="de-DE" b="1" dirty="0">
                <a:solidFill>
                  <a:srgbClr val="1B2D6F"/>
                </a:solidFill>
              </a:rPr>
              <a:t>Z</a:t>
            </a:r>
            <a:endParaRPr lang="de-DE" b="1" dirty="0">
              <a:solidFill>
                <a:srgbClr val="1B2D6F"/>
              </a:solidFill>
              <a:latin typeface="Arial"/>
            </a:endParaRPr>
          </a:p>
        </p:txBody>
      </p:sp>
      <p:sp>
        <p:nvSpPr>
          <p:cNvPr id="7" name="Rectangle 4">
            <a:extLst>
              <a:ext uri="{FF2B5EF4-FFF2-40B4-BE49-F238E27FC236}">
                <a16:creationId xmlns:a16="http://schemas.microsoft.com/office/drawing/2014/main" id="{CB7149DE-D193-613A-2317-1516C12F5841}"/>
              </a:ext>
            </a:extLst>
          </p:cNvPr>
          <p:cNvSpPr>
            <a:spLocks noGrp="1" noChangeArrowheads="1"/>
          </p:cNvSpPr>
          <p:nvPr>
            <p:ph type="subTitle" idx="4294967295"/>
          </p:nvPr>
        </p:nvSpPr>
        <p:spPr bwMode="auto">
          <a:xfrm>
            <a:off x="2353733" y="4215138"/>
            <a:ext cx="748453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b="0" i="0" u="none" strike="noStrike" cap="none" normalizeH="0" baseline="0" dirty="0">
                <a:ln>
                  <a:noFill/>
                </a:ln>
                <a:solidFill>
                  <a:srgbClr val="000000"/>
                </a:solidFill>
                <a:effectLst/>
                <a:latin typeface="Arial" panose="020B0604020202020204" pitchFamily="34" charset="0"/>
                <a:cs typeface="Arial" panose="020B0604020202020204" pitchFamily="34" charset="0"/>
              </a:rPr>
              <a:t>Frauen links, Männer rechts?</a:t>
            </a:r>
            <a:endParaRPr kumimoji="0" lang="de-DE" altLang="de-DE"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29362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Text, Computer, Screenshot, Person enthält.&#10;&#10;KI-generierte Inhalte können fehlerhaft sein.">
            <a:extLst>
              <a:ext uri="{FF2B5EF4-FFF2-40B4-BE49-F238E27FC236}">
                <a16:creationId xmlns:a16="http://schemas.microsoft.com/office/drawing/2014/main" id="{DA24FCF8-877F-F4C1-435F-F120724C7FE8}"/>
              </a:ext>
            </a:extLst>
          </p:cNvPr>
          <p:cNvPicPr>
            <a:picLocks noChangeAspect="1"/>
          </p:cNvPicPr>
          <p:nvPr/>
        </p:nvPicPr>
        <p:blipFill>
          <a:blip r:embed="rId3"/>
          <a:stretch>
            <a:fillRect/>
          </a:stretch>
        </p:blipFill>
        <p:spPr>
          <a:xfrm>
            <a:off x="2622102" y="0"/>
            <a:ext cx="6947796" cy="6400800"/>
          </a:xfrm>
          <a:prstGeom prst="rect">
            <a:avLst/>
          </a:prstGeom>
        </p:spPr>
      </p:pic>
    </p:spTree>
    <p:extLst>
      <p:ext uri="{BB962C8B-B14F-4D97-AF65-F5344CB8AC3E}">
        <p14:creationId xmlns:p14="http://schemas.microsoft.com/office/powerpoint/2010/main" val="21148984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0ED1E-C0A5-E018-8577-4FEF8D43CE11}"/>
            </a:ext>
          </a:extLst>
        </p:cNvPr>
        <p:cNvGrpSpPr/>
        <p:nvPr/>
      </p:nvGrpSpPr>
      <p:grpSpPr>
        <a:xfrm>
          <a:off x="0" y="0"/>
          <a:ext cx="0" cy="0"/>
          <a:chOff x="0" y="0"/>
          <a:chExt cx="0" cy="0"/>
        </a:xfrm>
      </p:grpSpPr>
      <p:sp>
        <p:nvSpPr>
          <p:cNvPr id="2" name="Rectangle 4">
            <a:extLst>
              <a:ext uri="{FF2B5EF4-FFF2-40B4-BE49-F238E27FC236}">
                <a16:creationId xmlns:a16="http://schemas.microsoft.com/office/drawing/2014/main" id="{F7259DF2-B1BE-2373-8B5B-00F14476D2D8}"/>
              </a:ext>
            </a:extLst>
          </p:cNvPr>
          <p:cNvSpPr txBox="1">
            <a:spLocks noChangeArrowheads="1"/>
          </p:cNvSpPr>
          <p:nvPr/>
        </p:nvSpPr>
        <p:spPr bwMode="auto">
          <a:xfrm>
            <a:off x="1248833" y="3136612"/>
            <a:ext cx="969433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eaLnBrk="0" fontAlgn="base" hangingPunct="0">
              <a:spcBef>
                <a:spcPct val="0"/>
              </a:spcBef>
              <a:spcAft>
                <a:spcPct val="0"/>
              </a:spcAft>
              <a:buFontTx/>
              <a:buNone/>
            </a:pPr>
            <a:r>
              <a:rPr lang="de-DE" altLang="de-DE" b="1" dirty="0">
                <a:latin typeface="Arial" panose="020B0604020202020204" pitchFamily="34" charset="0"/>
                <a:cs typeface="Arial" panose="020B0604020202020204" pitchFamily="34" charset="0"/>
              </a:rPr>
              <a:t>Was bedeutet eigentlich links oder rechts sein?</a:t>
            </a:r>
          </a:p>
        </p:txBody>
      </p:sp>
    </p:spTree>
    <p:extLst>
      <p:ext uri="{BB962C8B-B14F-4D97-AF65-F5344CB8AC3E}">
        <p14:creationId xmlns:p14="http://schemas.microsoft.com/office/powerpoint/2010/main" val="11383445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Text, Screenshot, Diagramm, Schrift enthält.&#10;&#10;KI-generierte Inhalte können fehlerhaft sein.">
            <a:extLst>
              <a:ext uri="{FF2B5EF4-FFF2-40B4-BE49-F238E27FC236}">
                <a16:creationId xmlns:a16="http://schemas.microsoft.com/office/drawing/2014/main" id="{B41E41BC-4568-2B4A-6D04-820525C93D55}"/>
              </a:ext>
            </a:extLst>
          </p:cNvPr>
          <p:cNvPicPr>
            <a:picLocks noChangeAspect="1"/>
          </p:cNvPicPr>
          <p:nvPr/>
        </p:nvPicPr>
        <p:blipFill>
          <a:blip r:embed="rId3"/>
          <a:stretch>
            <a:fillRect/>
          </a:stretch>
        </p:blipFill>
        <p:spPr>
          <a:xfrm>
            <a:off x="2197484" y="931333"/>
            <a:ext cx="7797031" cy="5360458"/>
          </a:xfrm>
          <a:prstGeom prst="rect">
            <a:avLst/>
          </a:prstGeom>
        </p:spPr>
      </p:pic>
    </p:spTree>
    <p:extLst>
      <p:ext uri="{BB962C8B-B14F-4D97-AF65-F5344CB8AC3E}">
        <p14:creationId xmlns:p14="http://schemas.microsoft.com/office/powerpoint/2010/main" val="10305982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31269-18E2-2601-00B6-6345B938C8E5}"/>
            </a:ext>
          </a:extLst>
        </p:cNvPr>
        <p:cNvGrpSpPr/>
        <p:nvPr/>
      </p:nvGrpSpPr>
      <p:grpSpPr>
        <a:xfrm>
          <a:off x="0" y="0"/>
          <a:ext cx="0" cy="0"/>
          <a:chOff x="0" y="0"/>
          <a:chExt cx="0" cy="0"/>
        </a:xfrm>
      </p:grpSpPr>
      <p:pic>
        <p:nvPicPr>
          <p:cNvPr id="3" name="Grafik 2" descr="Ein Bild, das Text, Screenshot, Schrift, Diagramm enthält.&#10;&#10;KI-generierte Inhalte können fehlerhaft sein.">
            <a:extLst>
              <a:ext uri="{FF2B5EF4-FFF2-40B4-BE49-F238E27FC236}">
                <a16:creationId xmlns:a16="http://schemas.microsoft.com/office/drawing/2014/main" id="{CD063309-667D-46DA-DCB7-75A949DB8022}"/>
              </a:ext>
            </a:extLst>
          </p:cNvPr>
          <p:cNvPicPr>
            <a:picLocks noChangeAspect="1"/>
          </p:cNvPicPr>
          <p:nvPr/>
        </p:nvPicPr>
        <p:blipFill>
          <a:blip r:embed="rId3"/>
          <a:stretch>
            <a:fillRect/>
          </a:stretch>
        </p:blipFill>
        <p:spPr>
          <a:xfrm>
            <a:off x="6096000" y="1642146"/>
            <a:ext cx="6356792" cy="3575695"/>
          </a:xfrm>
          <a:prstGeom prst="rect">
            <a:avLst/>
          </a:prstGeom>
        </p:spPr>
      </p:pic>
      <p:pic>
        <p:nvPicPr>
          <p:cNvPr id="5" name="Grafik 4" descr="Ein Bild, das Text, Diagramm, Farbigkeit, Schrift enthält.&#10;&#10;KI-generierte Inhalte können fehlerhaft sein.">
            <a:extLst>
              <a:ext uri="{FF2B5EF4-FFF2-40B4-BE49-F238E27FC236}">
                <a16:creationId xmlns:a16="http://schemas.microsoft.com/office/drawing/2014/main" id="{980C9CB8-FCFE-C51C-BC79-F886E870508F}"/>
              </a:ext>
            </a:extLst>
          </p:cNvPr>
          <p:cNvPicPr>
            <a:picLocks noChangeAspect="1"/>
          </p:cNvPicPr>
          <p:nvPr/>
        </p:nvPicPr>
        <p:blipFill>
          <a:blip r:embed="rId4"/>
          <a:stretch>
            <a:fillRect/>
          </a:stretch>
        </p:blipFill>
        <p:spPr>
          <a:xfrm>
            <a:off x="-257259" y="1642146"/>
            <a:ext cx="6353259" cy="3573708"/>
          </a:xfrm>
          <a:prstGeom prst="rect">
            <a:avLst/>
          </a:prstGeom>
        </p:spPr>
      </p:pic>
    </p:spTree>
    <p:extLst>
      <p:ext uri="{BB962C8B-B14F-4D97-AF65-F5344CB8AC3E}">
        <p14:creationId xmlns:p14="http://schemas.microsoft.com/office/powerpoint/2010/main" val="26841163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7253F-2C77-0625-914A-BF2DFE687B13}"/>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12164C83-9341-175D-62DC-78C086A260B2}"/>
              </a:ext>
            </a:extLst>
          </p:cNvPr>
          <p:cNvSpPr txBox="1"/>
          <p:nvPr/>
        </p:nvSpPr>
        <p:spPr>
          <a:xfrm>
            <a:off x="3619007" y="1166842"/>
            <a:ext cx="7213600" cy="4524315"/>
          </a:xfrm>
          <a:prstGeom prst="rect">
            <a:avLst/>
          </a:prstGeom>
          <a:noFill/>
        </p:spPr>
        <p:txBody>
          <a:bodyPr wrap="square" rtlCol="0">
            <a:spAutoFit/>
          </a:bodyPr>
          <a:lstStyle/>
          <a:p>
            <a:r>
              <a:rPr lang="de-DE" sz="3200" b="1" dirty="0">
                <a:solidFill>
                  <a:schemeClr val="tx1">
                    <a:lumMod val="85000"/>
                    <a:lumOff val="15000"/>
                  </a:schemeClr>
                </a:solidFill>
                <a:latin typeface="Arial" panose="020B0604020202020204" pitchFamily="34" charset="0"/>
                <a:cs typeface="Arial" panose="020B0604020202020204" pitchFamily="34" charset="0"/>
              </a:rPr>
              <a:t>Warum wählen Frauen linker und Männer rechter?</a:t>
            </a:r>
          </a:p>
          <a:p>
            <a:endParaRPr lang="de-DE" sz="3200" dirty="0">
              <a:solidFill>
                <a:schemeClr val="tx1">
                  <a:lumMod val="85000"/>
                  <a:lumOff val="15000"/>
                </a:schemeClr>
              </a:solidFill>
              <a:latin typeface="Helvetica"/>
              <a:cs typeface="Helvetica"/>
            </a:endParaRPr>
          </a:p>
          <a:p>
            <a:pPr marL="285750" indent="-285750">
              <a:buFont typeface="Arial" panose="020B0604020202020204" pitchFamily="34" charset="0"/>
              <a:buChar char="•"/>
            </a:pPr>
            <a:r>
              <a:rPr lang="de-DE" sz="3200" dirty="0">
                <a:solidFill>
                  <a:schemeClr val="tx1">
                    <a:lumMod val="85000"/>
                    <a:lumOff val="15000"/>
                  </a:schemeClr>
                </a:solidFill>
                <a:latin typeface="Helvetica"/>
                <a:cs typeface="Helvetica"/>
              </a:rPr>
              <a:t>sinkende Religiosität</a:t>
            </a:r>
          </a:p>
          <a:p>
            <a:pPr marL="285750" indent="-285750">
              <a:buFont typeface="Arial" panose="020B0604020202020204" pitchFamily="34" charset="0"/>
              <a:buChar char="•"/>
            </a:pPr>
            <a:r>
              <a:rPr lang="de-DE" sz="3200" dirty="0">
                <a:solidFill>
                  <a:schemeClr val="tx1">
                    <a:lumMod val="85000"/>
                    <a:lumOff val="15000"/>
                  </a:schemeClr>
                </a:solidFill>
                <a:latin typeface="Helvetica"/>
                <a:cs typeface="Helvetica"/>
              </a:rPr>
              <a:t>Arbeitsmarkt/Erwerbstätigkeit</a:t>
            </a:r>
          </a:p>
          <a:p>
            <a:pPr marL="285750" indent="-285750">
              <a:buFont typeface="Arial" panose="020B0604020202020204" pitchFamily="34" charset="0"/>
              <a:buChar char="•"/>
            </a:pPr>
            <a:r>
              <a:rPr lang="de-DE" sz="3200" dirty="0">
                <a:solidFill>
                  <a:schemeClr val="tx1">
                    <a:lumMod val="85000"/>
                    <a:lumOff val="15000"/>
                  </a:schemeClr>
                </a:solidFill>
                <a:latin typeface="Helvetica"/>
                <a:cs typeface="Helvetica"/>
              </a:rPr>
              <a:t>Bildung</a:t>
            </a:r>
          </a:p>
          <a:p>
            <a:pPr marL="285750" indent="-285750">
              <a:buFont typeface="Arial" panose="020B0604020202020204" pitchFamily="34" charset="0"/>
              <a:buChar char="•"/>
            </a:pPr>
            <a:r>
              <a:rPr lang="de-DE" sz="3200" dirty="0">
                <a:solidFill>
                  <a:schemeClr val="tx1">
                    <a:lumMod val="85000"/>
                    <a:lumOff val="15000"/>
                  </a:schemeClr>
                </a:solidFill>
                <a:latin typeface="Helvetica"/>
                <a:cs typeface="Helvetica"/>
              </a:rPr>
              <a:t>Gleichstellung, Feminismus, #MeToo</a:t>
            </a:r>
          </a:p>
          <a:p>
            <a:pPr marL="285750" indent="-285750">
              <a:buFont typeface="Arial" panose="020B0604020202020204" pitchFamily="34" charset="0"/>
              <a:buChar char="•"/>
            </a:pPr>
            <a:r>
              <a:rPr lang="de-DE" sz="3200" dirty="0">
                <a:solidFill>
                  <a:schemeClr val="tx1">
                    <a:lumMod val="85000"/>
                    <a:lumOff val="15000"/>
                  </a:schemeClr>
                </a:solidFill>
                <a:latin typeface="Helvetica"/>
                <a:cs typeface="Helvetica"/>
              </a:rPr>
              <a:t>Cultural Backlash </a:t>
            </a:r>
          </a:p>
          <a:p>
            <a:pPr marL="285750" indent="-285750">
              <a:buFont typeface="Arial" panose="020B0604020202020204" pitchFamily="34" charset="0"/>
              <a:buChar char="•"/>
            </a:pPr>
            <a:r>
              <a:rPr lang="de-DE" sz="3200" dirty="0">
                <a:solidFill>
                  <a:schemeClr val="tx1">
                    <a:lumMod val="85000"/>
                    <a:lumOff val="15000"/>
                  </a:schemeClr>
                </a:solidFill>
                <a:latin typeface="Helvetica"/>
                <a:cs typeface="Helvetica"/>
              </a:rPr>
              <a:t>Normalisierung der AfD</a:t>
            </a:r>
          </a:p>
        </p:txBody>
      </p:sp>
    </p:spTree>
    <p:extLst>
      <p:ext uri="{BB962C8B-B14F-4D97-AF65-F5344CB8AC3E}">
        <p14:creationId xmlns:p14="http://schemas.microsoft.com/office/powerpoint/2010/main" val="14396402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32091-718F-92D7-B0FD-C24921DC5748}"/>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0D43FE75-AC14-4963-B7CC-A507050CF7A2}"/>
              </a:ext>
            </a:extLst>
          </p:cNvPr>
          <p:cNvSpPr txBox="1"/>
          <p:nvPr/>
        </p:nvSpPr>
        <p:spPr>
          <a:xfrm>
            <a:off x="286870" y="2151727"/>
            <a:ext cx="11618259" cy="2554545"/>
          </a:xfrm>
          <a:prstGeom prst="rect">
            <a:avLst/>
          </a:prstGeom>
          <a:noFill/>
        </p:spPr>
        <p:txBody>
          <a:bodyPr wrap="square" rtlCol="0">
            <a:spAutoFit/>
          </a:bodyPr>
          <a:lstStyle/>
          <a:p>
            <a:r>
              <a:rPr lang="de-DE" sz="3200" b="1" dirty="0">
                <a:solidFill>
                  <a:schemeClr val="tx1">
                    <a:lumMod val="85000"/>
                    <a:lumOff val="15000"/>
                  </a:schemeClr>
                </a:solidFill>
                <a:latin typeface="Helvetica"/>
                <a:cs typeface="Helvetica"/>
              </a:rPr>
              <a:t>Fragen zur Diskussion:</a:t>
            </a:r>
          </a:p>
          <a:p>
            <a:pPr marL="285750" indent="-285750">
              <a:buFont typeface="Arial" panose="020B0604020202020204" pitchFamily="34" charset="0"/>
              <a:buChar char="•"/>
            </a:pPr>
            <a:r>
              <a:rPr lang="de-DE" sz="3200" dirty="0">
                <a:solidFill>
                  <a:schemeClr val="tx1">
                    <a:lumMod val="85000"/>
                    <a:lumOff val="15000"/>
                  </a:schemeClr>
                </a:solidFill>
                <a:latin typeface="Helvetica"/>
                <a:cs typeface="Helvetica"/>
              </a:rPr>
              <a:t>Ist der moderne Gender Gap ein vorübergehender Effekt oder eine langfristige Spaltung?</a:t>
            </a:r>
          </a:p>
          <a:p>
            <a:pPr marL="285750" indent="-285750">
              <a:buFont typeface="Arial" panose="020B0604020202020204" pitchFamily="34" charset="0"/>
              <a:buChar char="•"/>
            </a:pPr>
            <a:r>
              <a:rPr lang="de-DE" sz="3200" dirty="0">
                <a:solidFill>
                  <a:schemeClr val="tx1">
                    <a:lumMod val="85000"/>
                    <a:lumOff val="15000"/>
                  </a:schemeClr>
                </a:solidFill>
                <a:latin typeface="Helvetica"/>
                <a:cs typeface="Helvetica"/>
              </a:rPr>
              <a:t>Was heißt das für die Landtagswahl in MV? </a:t>
            </a:r>
          </a:p>
          <a:p>
            <a:pPr marL="285750" indent="-285750">
              <a:buFont typeface="Arial" panose="020B0604020202020204" pitchFamily="34" charset="0"/>
              <a:buChar char="•"/>
            </a:pPr>
            <a:r>
              <a:rPr lang="de-DE" sz="3200" dirty="0">
                <a:solidFill>
                  <a:schemeClr val="tx1">
                    <a:lumMod val="85000"/>
                    <a:lumOff val="15000"/>
                  </a:schemeClr>
                </a:solidFill>
                <a:latin typeface="Helvetica"/>
                <a:cs typeface="Helvetica"/>
              </a:rPr>
              <a:t>Kann Politik oder Zivilgesellschaft diesen Gap verringern?</a:t>
            </a:r>
          </a:p>
        </p:txBody>
      </p:sp>
    </p:spTree>
    <p:extLst>
      <p:ext uri="{BB962C8B-B14F-4D97-AF65-F5344CB8AC3E}">
        <p14:creationId xmlns:p14="http://schemas.microsoft.com/office/powerpoint/2010/main" val="24710541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Masterfolie 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solidFill>
              <a:schemeClr val="tx1">
                <a:lumMod val="85000"/>
                <a:lumOff val="15000"/>
              </a:schemeClr>
            </a:solidFill>
            <a:latin typeface="Helvetica"/>
            <a:cs typeface="Helvetica"/>
          </a:defRPr>
        </a:defPPr>
      </a:lstStyle>
    </a:tx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667</Words>
  <Application>Microsoft Macintosh PowerPoint</Application>
  <PresentationFormat>Breitbild</PresentationFormat>
  <Paragraphs>53</Paragraphs>
  <Slides>7</Slides>
  <Notes>7</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7</vt:i4>
      </vt:variant>
    </vt:vector>
  </HeadingPairs>
  <TitlesOfParts>
    <vt:vector size="10" baseType="lpstr">
      <vt:lpstr>Arial</vt:lpstr>
      <vt:lpstr>Helvetica</vt:lpstr>
      <vt:lpstr>Masterfolie blank</vt:lpstr>
      <vt:lpstr>Der Gender Gap im Wahlverhalten der Generation Z</vt:lpstr>
      <vt:lpstr>PowerPoint-Präsentation</vt:lpstr>
      <vt:lpstr>PowerPoint-Präsentation</vt:lpstr>
      <vt:lpstr>PowerPoint-Präsentation</vt:lpstr>
      <vt:lpstr>PowerPoint-Präsentation</vt:lpstr>
      <vt:lpstr>PowerPoint-Präsentation</vt:lpstr>
      <vt:lpstr>PowerPoint-Präsentation</vt:lpstr>
    </vt:vector>
  </TitlesOfParts>
  <Company>Universität Greifswald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Universität Greifswald</dc:creator>
  <dc:description>Vorlage zur Gestaltung von Powerpoint-Präsentationen der Philosophischen Fakultät</dc:description>
  <cp:lastModifiedBy>Lena Elsa Droese</cp:lastModifiedBy>
  <cp:revision>49</cp:revision>
  <dcterms:created xsi:type="dcterms:W3CDTF">2012-11-27T14:18:19Z</dcterms:created>
  <dcterms:modified xsi:type="dcterms:W3CDTF">2026-04-17T10:11:38Z</dcterms:modified>
</cp:coreProperties>
</file>