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12.xml" ContentType="application/vnd.openxmlformats-officedocument.theme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defTabSz="914400">
              <a:lnSpc>
                <a:spcPct val="90000"/>
              </a:lnSpc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Folie mittels Klicken verschieben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de-D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Format der Notizen mittels Klicken bearbeiten</a:t>
            </a:r>
            <a:endParaRPr lang="de-D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&lt;Kopfzeile&gt;</a:t>
            </a:r>
            <a:endParaRPr lang="de-DE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&lt;Datum/Uhrzeit&gt;</a:t>
            </a:r>
            <a:endParaRPr lang="de-DE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lang="de-DE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80933BE7-AAF3-43E3-8BD7-CA8238B6D819}" type="slidenum"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&lt;Foliennummer&gt;</a:t>
            </a:fld>
            <a:endParaRPr lang="de-DE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de-DE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1DF9A50-F8B3-4B95-A464-53B814A39E3B}" type="slidenum"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&lt;Foliennummer&gt;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de-DE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066FE17-EA79-4100-9282-4D66B702300C}" type="slidenum"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&lt;Foliennummer&gt;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de-DE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87A7760-D10B-4171-B36F-3DCB5396F29C}" type="slidenum"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&lt;Foliennummer&gt;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elfoli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914400">
              <a:lnSpc>
                <a:spcPct val="90000"/>
              </a:lnSpc>
              <a:buNone/>
              <a:defRPr lang="de-DE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</a:pPr>
            <a:r>
              <a:rPr lang="de-DE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Mastertitelformat bearbeiten</a:t>
            </a:r>
            <a:endParaRPr lang="en-US" sz="60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&lt;Fußzeile&gt;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1128F1D-66FE-462C-B054-0AFF91B6245A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el und vertikaler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Mastertitelformat bearbeiten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Mastertextformat bearbeiten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Zweite Ebene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Dritte Ebene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Vierte Ebene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Fünfte Ebene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&lt;Fußzeile&gt;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9F7954B-7C14-472B-8C23-E7FB5D8CE2B6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kaler Titel u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 vert="eaVer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Mastertitelformat bearbeiten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Mastertextformat bearbeiten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Zweite Ebene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Dritte Ebene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Vierte Ebene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Fünfte Ebene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&lt;Fußzeile&gt;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CFC0E3E-EFA6-4BC8-8119-5CD94C9BAABD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el und Inha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Mastertitelformat bearbeiten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Mastertextformat bearbeiten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Zweite Ebene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Dritte Ebene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Vierte Ebene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Fünfte Ebene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&lt;Fußzeile&gt;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2828ECD-B8E6-45A7-8E12-C5314438664A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Abschnitts-&#10;überschrif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de-DE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de-DE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Mastertitelformat bearbeiten</a:t>
            </a:r>
            <a:endParaRPr lang="en-US" sz="60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de-DE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Mastertextformat bearbeiten</a:t>
            </a:r>
            <a:endParaRPr lang="en-US" sz="24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&lt;Fußzeile&gt;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89B1B0B-7E26-4E84-87E0-1BA77F4A9CB0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Zwei Inhalt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Mastertitelformat bearbeiten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Mastertextformat bearbeiten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Zweite Ebene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Dritte Ebene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Vierte Ebene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Fünfte Ebene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Mastertextformat bearbeiten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Zweite Ebene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Dritte Ebene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Vierte Ebene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Fünfte Ebene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&lt;Fußzeile&gt;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A809498-B58B-4BD0-971B-394044C58F90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Vergleich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Mastertitelformat bearbeiten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de-DE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Mastertextformat bearbeiten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Mastertextformat bearbeiten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Zweite Ebene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Dritte Ebene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Vierte Ebene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Fünfte Ebene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de-DE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Mastertextformat bearbeiten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Mastertextformat bearbeiten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Zweite Ebene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Dritte Ebene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Vierte Ebene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Fünfte Ebene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&lt;Fußzeile&gt;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204BBB9-924F-4A5E-9A9E-80516A65228A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Nur Titel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Mastertitelformat bearbeiten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&lt;Fußzeile&gt;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BB467A7-9CCA-47C1-BBF3-4D91A9C9B800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Le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&lt;Fußzeile&gt;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153BE3C-6BCC-4644-9165-9883B8D1F473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Format des Titeltextes durch Klicken bearbeiten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Format des Gliederungstextes durch Klicken bearbeiten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Zweite Gliederungsebene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Dritte Gliederungsebene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Vierte Gliederungsebene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Fünfte Gliederungsebene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Sechste Gliederungsebene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Siebte Gliederungsebene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nhalt mit Überschrif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Mastertitelformat bearbeiten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Mastertextformat bearbeiten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Zweite Ebene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Dritte Ebene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Vierte Ebene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Fünfte Ebene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de-DE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Mastertextformat bearbeiten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&lt;Fußzeile&gt;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83C2947-08F0-4579-8291-9EA394FDDE50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ild mit Überschrif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Mastertitelformat bearbeiten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Bild durch Klicken auf Symbol hinzufügen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de-DE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Mastertextformat bearbeiten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&lt;Datum/Uhrzeit&gt;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&lt;Fußzeile&gt;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B16FA9F-7EFD-4289-9B3B-5D483B483309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&lt;Foliennummer&gt;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rafik 5"/>
          <p:cNvPicPr/>
          <p:nvPr/>
        </p:nvPicPr>
        <p:blipFill>
          <a:blip r:embed="rId1"/>
          <a:stretch/>
        </p:blipFill>
        <p:spPr>
          <a:xfrm>
            <a:off x="0" y="-18720"/>
            <a:ext cx="12354120" cy="6895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8" name="Textfeld 4"/>
          <p:cNvSpPr/>
          <p:nvPr/>
        </p:nvSpPr>
        <p:spPr>
          <a:xfrm>
            <a:off x="792360" y="561960"/>
            <a:ext cx="11145240" cy="119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de-DE" sz="4400" b="1" u="none" strike="noStrike">
                <a:solidFill>
                  <a:srgbClr val="1272B4"/>
                </a:solidFill>
                <a:effectLst/>
                <a:uFillTx/>
                <a:latin typeface="Baskerville"/>
                <a:ea typeface="Baskerville"/>
              </a:rPr>
              <a:t>Wahlprogramme Lesen und Verstehen</a:t>
            </a:r>
            <a:endParaRPr lang="de-DE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defTabSz="457200">
              <a:lnSpc>
                <a:spcPct val="100000"/>
              </a:lnSpc>
            </a:pPr>
            <a:r>
              <a:rPr lang="de-DE" sz="2800" b="1" u="none" strike="noStrike">
                <a:solidFill>
                  <a:srgbClr val="1272B4"/>
                </a:solidFill>
                <a:effectLst/>
                <a:uFillTx/>
                <a:latin typeface="Baskerville"/>
                <a:ea typeface="Baskerville"/>
              </a:rPr>
              <a:t>Gleichstellungspolitik zur Landtagswahl in Mecklenburg-Vorpommern </a:t>
            </a:r>
            <a:endParaRPr lang="de-D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9" name="Grafik 6" descr="Ein Bild, das Kreis, Grafiken, Schrift, Symbol enthält.&#10;&#10;Automatisch generierte Beschreibung"/>
          <p:cNvPicPr/>
          <p:nvPr/>
        </p:nvPicPr>
        <p:blipFill>
          <a:blip r:embed="rId2"/>
          <a:stretch/>
        </p:blipFill>
        <p:spPr>
          <a:xfrm>
            <a:off x="374040" y="5095440"/>
            <a:ext cx="1675440" cy="1704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0" name="Textfeld 10"/>
          <p:cNvSpPr/>
          <p:nvPr/>
        </p:nvSpPr>
        <p:spPr>
          <a:xfrm>
            <a:off x="10779840" y="223560"/>
            <a:ext cx="1411920" cy="50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de-DE" sz="900" b="0" u="none" strike="noStrike">
                <a:solidFill>
                  <a:srgbClr val="1173B4"/>
                </a:solidFill>
                <a:effectLst/>
                <a:uFillTx/>
                <a:latin typeface="Baskerville"/>
                <a:ea typeface="Baskerville"/>
              </a:rPr>
              <a:t>Diálogo del Mundo e.V.</a:t>
            </a:r>
            <a:endParaRPr lang="de-DE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de-DE" sz="900" b="0" u="none" strike="noStrike">
                <a:solidFill>
                  <a:srgbClr val="1173B4"/>
                </a:solidFill>
                <a:effectLst/>
                <a:uFillTx/>
                <a:latin typeface="Baskerville"/>
                <a:ea typeface="Baskerville"/>
              </a:rPr>
              <a:t>01. August 2026</a:t>
            </a:r>
            <a:endParaRPr lang="de-DE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de-DE" sz="900" b="0" u="none" strike="noStrike">
                <a:solidFill>
                  <a:srgbClr val="1173B4"/>
                </a:solidFill>
                <a:effectLst/>
                <a:uFillTx/>
                <a:latin typeface="Baskerville"/>
                <a:ea typeface="Baskerville"/>
              </a:rPr>
              <a:t>Anni Arend </a:t>
            </a:r>
            <a:endParaRPr lang="de-DE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Rechteck 1"/>
          <p:cNvSpPr/>
          <p:nvPr/>
        </p:nvSpPr>
        <p:spPr>
          <a:xfrm>
            <a:off x="10020240" y="6403680"/>
            <a:ext cx="2311560" cy="24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it-IT" sz="1000" b="0" u="none" strike="noStrike">
                <a:solidFill>
                  <a:srgbClr val="24292E"/>
                </a:solidFill>
                <a:effectLst/>
                <a:uFillTx/>
                <a:latin typeface="Baskerville"/>
              </a:rPr>
              <a:t>© Lumo (Proton AI) – KI-generiert, 2026</a:t>
            </a:r>
            <a:endParaRPr lang="de-D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Dialogo del Mundo I Workshop Wahlprogramme I Anni Arend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hteck 13"/>
          <p:cNvSpPr/>
          <p:nvPr/>
        </p:nvSpPr>
        <p:spPr>
          <a:xfrm>
            <a:off x="9357480" y="0"/>
            <a:ext cx="2834280" cy="6857640"/>
          </a:xfrm>
          <a:prstGeom prst="rect">
            <a:avLst/>
          </a:prstGeom>
          <a:solidFill>
            <a:srgbClr val="1173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3" name="Textfeld 2"/>
          <p:cNvSpPr/>
          <p:nvPr/>
        </p:nvSpPr>
        <p:spPr>
          <a:xfrm>
            <a:off x="975240" y="795240"/>
            <a:ext cx="8523720" cy="101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de-DE" sz="6000" b="1" u="none" strike="noStrike">
                <a:solidFill>
                  <a:srgbClr val="1173B4"/>
                </a:solidFill>
                <a:effectLst/>
                <a:uFillTx/>
                <a:latin typeface="Baskerville"/>
              </a:rPr>
              <a:t>Inhalt/ Struktur </a:t>
            </a:r>
            <a:endParaRPr lang="de-DE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feld 3"/>
          <p:cNvSpPr/>
          <p:nvPr/>
        </p:nvSpPr>
        <p:spPr>
          <a:xfrm>
            <a:off x="1676520" y="2560320"/>
            <a:ext cx="6857640" cy="30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285840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Ziele des Workshops </a:t>
            </a:r>
            <a:endParaRPr lang="de-DE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Kurz-Input zu den Parteien </a:t>
            </a:r>
            <a:endParaRPr lang="de-DE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Tipps zum lesen von Wahlprogrammen </a:t>
            </a:r>
            <a:endParaRPr lang="de-DE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Arbeitsphase </a:t>
            </a:r>
            <a:endParaRPr lang="de-DE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Auswertung </a:t>
            </a:r>
            <a:endParaRPr lang="de-DE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PlaceHolder 1"/>
          <p:cNvSpPr>
            <a:spLocks noGrp="1"/>
          </p:cNvSpPr>
          <p:nvPr>
            <p:ph type="ftr" idx="3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Dialogo del Mundo I Workshop Wahlprogramme I Anni Arend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76" name="Gerader Verbinder 6"/>
          <p:cNvCxnSpPr/>
          <p:nvPr/>
        </p:nvCxnSpPr>
        <p:spPr>
          <a:xfrm>
            <a:off x="975240" y="2017080"/>
            <a:ext cx="5608800" cy="360"/>
          </a:xfrm>
          <a:prstGeom prst="straightConnector1">
            <a:avLst/>
          </a:prstGeom>
          <a:ln>
            <a:solidFill>
              <a:srgbClr val="4472C4"/>
            </a:solidFill>
          </a:ln>
        </p:spPr>
      </p:cxnSp>
      <p:cxnSp>
        <p:nvCxnSpPr>
          <p:cNvPr id="77" name="Gerader Verbinder 7"/>
          <p:cNvCxnSpPr/>
          <p:nvPr/>
        </p:nvCxnSpPr>
        <p:spPr>
          <a:xfrm>
            <a:off x="853200" y="2541960"/>
            <a:ext cx="360" cy="2796840"/>
          </a:xfrm>
          <a:prstGeom prst="straightConnector1">
            <a:avLst/>
          </a:prstGeom>
          <a:ln>
            <a:solidFill>
              <a:srgbClr val="FFD648"/>
            </a:solidFill>
          </a:ln>
        </p:spPr>
      </p:cxnSp>
      <p:pic>
        <p:nvPicPr>
          <p:cNvPr id="78" name="Grafik 10" descr="Ein Bild, das Kreis, Grafiken, Schrift, Symbol enthält.&#10;&#10;Automatisch generierte Beschreibung"/>
          <p:cNvPicPr/>
          <p:nvPr/>
        </p:nvPicPr>
        <p:blipFill>
          <a:blip r:embed="rId1"/>
          <a:stretch/>
        </p:blipFill>
        <p:spPr>
          <a:xfrm>
            <a:off x="11021760" y="5744880"/>
            <a:ext cx="968040" cy="98532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79" name="Gerader Verbinder 12"/>
          <p:cNvCxnSpPr/>
          <p:nvPr/>
        </p:nvCxnSpPr>
        <p:spPr>
          <a:xfrm>
            <a:off x="975240" y="3263040"/>
            <a:ext cx="360" cy="2796840"/>
          </a:xfrm>
          <a:prstGeom prst="straightConnector1">
            <a:avLst/>
          </a:prstGeom>
          <a:ln>
            <a:solidFill>
              <a:srgbClr val="E73957"/>
            </a:solidFill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173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ftr" idx="3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it-IT" sz="1200" b="0" u="none" strike="noStrike">
                <a:solidFill>
                  <a:srgbClr val="FFDC5B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rgbClr val="FFDC5B"/>
                </a:solidFill>
                <a:effectLst/>
                <a:uFillTx/>
                <a:latin typeface="Calibri"/>
              </a:rPr>
              <a:t>Dialogo del Mundo I Workshop Wahlprogramme I Anni Arend</a:t>
            </a:r>
            <a:endParaRPr lang="de-DE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Textfeld 7"/>
          <p:cNvSpPr/>
          <p:nvPr/>
        </p:nvSpPr>
        <p:spPr>
          <a:xfrm>
            <a:off x="914400" y="787680"/>
            <a:ext cx="8523720" cy="70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de-DE" sz="4000" b="1" u="none" strike="noStrike">
                <a:solidFill>
                  <a:schemeClr val="accent4"/>
                </a:solidFill>
                <a:effectLst/>
                <a:uFillTx/>
                <a:latin typeface="Baskerville"/>
              </a:rPr>
              <a:t>Ziele des Workshops</a:t>
            </a:r>
            <a:endParaRPr lang="de-DE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" name="Textfeld 2"/>
          <p:cNvSpPr/>
          <p:nvPr/>
        </p:nvSpPr>
        <p:spPr>
          <a:xfrm>
            <a:off x="782280" y="2175120"/>
            <a:ext cx="10860840" cy="360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285840" indent="-285840" defTabSz="4572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lt1"/>
                </a:solidFill>
                <a:effectLst/>
                <a:uFillTx/>
                <a:latin typeface="Baskerville"/>
              </a:rPr>
              <a:t>Wahlprogramme besser verstehen</a:t>
            </a:r>
            <a:endParaRPr lang="de-DE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lt1"/>
                </a:solidFill>
                <a:effectLst/>
                <a:uFillTx/>
                <a:latin typeface="Baskerville"/>
              </a:rPr>
              <a:t>Unterschiede zwischen den Parteien erkennen</a:t>
            </a:r>
            <a:endParaRPr lang="de-DE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lt1"/>
                </a:solidFill>
                <a:effectLst/>
                <a:uFillTx/>
                <a:latin typeface="Baskerville"/>
              </a:rPr>
              <a:t>Schwerpunkt: Frauen- und Gleichstellungspolitik</a:t>
            </a:r>
            <a:endParaRPr lang="de-DE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lt1"/>
                </a:solidFill>
                <a:effectLst/>
                <a:uFillTx/>
                <a:latin typeface="Baskerville"/>
              </a:rPr>
              <a:t>Eigene politische Meinungsbildung stärken</a:t>
            </a:r>
            <a:endParaRPr lang="de-DE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de-DE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de-DE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de-DE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de-DE" sz="2800" b="1" u="none" strike="noStrike">
                <a:solidFill>
                  <a:schemeClr val="accent4"/>
                </a:solidFill>
                <a:effectLst/>
                <a:uFillTx/>
                <a:latin typeface="Baskerville"/>
              </a:rPr>
              <a:t>Wichtig: </a:t>
            </a:r>
            <a:r>
              <a:rPr lang="de-DE" sz="2800" b="0" u="none" strike="noStrike">
                <a:solidFill>
                  <a:schemeClr val="lt1"/>
                </a:solidFill>
                <a:effectLst/>
                <a:uFillTx/>
                <a:latin typeface="Baskerville"/>
              </a:rPr>
              <a:t>Dieser Workshop ist parteipolitisch neutral. Es geht nicht darum, eine Wahlempfehlung zu geben, sondern Informationen einzuordnen.</a:t>
            </a:r>
            <a:endParaRPr lang="de-DE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cxnSp>
        <p:nvCxnSpPr>
          <p:cNvPr id="83" name="Gerader Verbinder 9"/>
          <p:cNvCxnSpPr/>
          <p:nvPr/>
        </p:nvCxnSpPr>
        <p:spPr>
          <a:xfrm>
            <a:off x="949680" y="1569960"/>
            <a:ext cx="5608800" cy="360"/>
          </a:xfrm>
          <a:prstGeom prst="straightConnector1">
            <a:avLst/>
          </a:prstGeom>
          <a:ln>
            <a:solidFill>
              <a:srgbClr val="FFD648"/>
            </a:solidFill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hteck 4"/>
          <p:cNvSpPr/>
          <p:nvPr/>
        </p:nvSpPr>
        <p:spPr>
          <a:xfrm>
            <a:off x="0" y="0"/>
            <a:ext cx="5040000" cy="6857640"/>
          </a:xfrm>
          <a:prstGeom prst="rect">
            <a:avLst/>
          </a:prstGeom>
          <a:solidFill>
            <a:srgbClr val="1173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85" name="Grafik 6" descr="Ein Bild, das Kreis, Grafiken, Schrift, Symbol enthält.&#10;&#10;Automatisch generierte Beschreibung"/>
          <p:cNvPicPr/>
          <p:nvPr/>
        </p:nvPicPr>
        <p:blipFill>
          <a:blip r:embed="rId1"/>
          <a:stretch/>
        </p:blipFill>
        <p:spPr>
          <a:xfrm>
            <a:off x="305640" y="5636880"/>
            <a:ext cx="1136520" cy="1156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6" name="Textfeld 3"/>
          <p:cNvSpPr/>
          <p:nvPr/>
        </p:nvSpPr>
        <p:spPr>
          <a:xfrm>
            <a:off x="431640" y="1724400"/>
            <a:ext cx="4094280" cy="301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de-DE" sz="3600" b="1" u="none" strike="noStrike">
                <a:solidFill>
                  <a:srgbClr val="FFD648"/>
                </a:solidFill>
                <a:effectLst/>
                <a:uFillTx/>
                <a:latin typeface="Baskerville"/>
              </a:rPr>
              <a:t>Parteien-landschaft </a:t>
            </a:r>
            <a:endParaRPr lang="de-DE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de-DE" sz="3600" b="1" u="none" strike="noStrike">
                <a:solidFill>
                  <a:srgbClr val="FFD648"/>
                </a:solidFill>
                <a:effectLst/>
                <a:uFillTx/>
                <a:latin typeface="Baskerville"/>
              </a:rPr>
              <a:t>in MV</a:t>
            </a:r>
            <a:endParaRPr lang="de-DE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de-DE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de-DE" sz="2400" b="0" u="none" strike="noStrike">
                <a:solidFill>
                  <a:srgbClr val="FFD648"/>
                </a:solidFill>
                <a:effectLst/>
                <a:uFillTx/>
                <a:latin typeface="Baskerville"/>
              </a:rPr>
              <a:t>Welche Parteien treten </a:t>
            </a:r>
            <a:endParaRPr lang="de-D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de-DE" sz="2400" b="0" u="none" strike="noStrike">
                <a:solidFill>
                  <a:srgbClr val="FFD648"/>
                </a:solidFill>
                <a:effectLst/>
                <a:uFillTx/>
                <a:latin typeface="Baskerville"/>
              </a:rPr>
              <a:t>zur Wahl an?  </a:t>
            </a:r>
            <a:endParaRPr lang="de-D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7" name="Grafik 2"/>
          <p:cNvPicPr/>
          <p:nvPr/>
        </p:nvPicPr>
        <p:blipFill>
          <a:blip r:embed="rId2"/>
          <a:srcRect l="22508" t="0" r="2677" b="0"/>
          <a:stretch/>
        </p:blipFill>
        <p:spPr>
          <a:xfrm>
            <a:off x="4379040" y="0"/>
            <a:ext cx="76957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8" name="Rechteck 5"/>
          <p:cNvSpPr/>
          <p:nvPr/>
        </p:nvSpPr>
        <p:spPr>
          <a:xfrm>
            <a:off x="9763200" y="6488640"/>
            <a:ext cx="2311560" cy="24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it-IT" sz="1000" b="0" u="none" strike="noStrike">
                <a:solidFill>
                  <a:srgbClr val="24292E"/>
                </a:solidFill>
                <a:effectLst/>
                <a:uFillTx/>
                <a:latin typeface="Baskerville"/>
              </a:rPr>
              <a:t>© Lumo (Proton AI) – KI-generiert, 2026</a:t>
            </a:r>
            <a:endParaRPr lang="de-D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838080" y="507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2500" lnSpcReduction="9999"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de-DE" sz="4800" b="1" u="none" strike="noStrike">
                <a:solidFill>
                  <a:srgbClr val="FF0000"/>
                </a:solidFill>
                <a:effectLst/>
                <a:uFillTx/>
                <a:latin typeface="Baskerville"/>
              </a:rPr>
              <a:t>Die Linke </a:t>
            </a: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	</a:t>
            </a:r>
            <a:r>
              <a:rPr lang="de-DE" sz="1800" b="0" u="none" strike="noStrike">
                <a:solidFill>
                  <a:srgbClr val="1173B4"/>
                </a:solidFill>
                <a:effectLst/>
                <a:uFillTx/>
                <a:latin typeface="Baskerville"/>
              </a:rPr>
              <a:t>aktuell in Umfragen bei 12%, Stand Juli 2026</a:t>
            </a:r>
            <a:br>
              <a:rPr sz="4400"/>
            </a:b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838080" y="1690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19999"/>
          </a:bodyPr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300-Millionen-Euro-Bildungspaket: mehr Personal an Schulen, individuelle Förderung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Beitragsfreie Kita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Kommunale und genossenschaftliche Wohnungsunternehmen ausbauen, steigende Mieten stärker regulieren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Energetische Sanierung und Klimaschutz sozial verträglich gestalten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Konsequenter Kampf gegen Rechtsextremismus, AfD-Verbotsverfahren über das Bundesverfassungsgericht anstoßen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8. Mai (Tag der Befreiung) als gesetzlicher Feiertag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Investitionen in Jugendarbeit, Kultur und Mobilität im ländlichen Raum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Beratungs- und Hilfsangebote für Betroffene digitaler Gewalt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91" name="Gerader Verbinder 4"/>
          <p:cNvCxnSpPr/>
          <p:nvPr/>
        </p:nvCxnSpPr>
        <p:spPr>
          <a:xfrm>
            <a:off x="838080" y="1275480"/>
            <a:ext cx="5608800" cy="360"/>
          </a:xfrm>
          <a:prstGeom prst="straightConnector1">
            <a:avLst/>
          </a:prstGeom>
          <a:ln>
            <a:solidFill>
              <a:srgbClr val="4472C4"/>
            </a:solidFill>
          </a:ln>
        </p:spPr>
      </p:cxnSp>
      <p:cxnSp>
        <p:nvCxnSpPr>
          <p:cNvPr id="92" name="Gerader Verbinder 5"/>
          <p:cNvCxnSpPr/>
          <p:nvPr/>
        </p:nvCxnSpPr>
        <p:spPr>
          <a:xfrm>
            <a:off x="650160" y="1566360"/>
            <a:ext cx="360" cy="4265640"/>
          </a:xfrm>
          <a:prstGeom prst="straightConnector1">
            <a:avLst/>
          </a:prstGeom>
          <a:ln>
            <a:solidFill>
              <a:srgbClr val="E73957"/>
            </a:solidFill>
          </a:ln>
        </p:spPr>
      </p:cxn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Dialogo del Mundo I Workshop Wahlprogramme I Anni Arend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838080" y="41040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de-DE" sz="4400" b="1" u="none" strike="noStrike">
                <a:solidFill>
                  <a:schemeClr val="accent4"/>
                </a:solidFill>
                <a:effectLst/>
                <a:uFillTx/>
                <a:latin typeface="Baskerville"/>
              </a:rPr>
              <a:t>Bündnis 90/Die Grünen </a:t>
            </a:r>
            <a:r>
              <a:rPr lang="de-DE" sz="1400" b="1" u="none" strike="noStrike">
                <a:solidFill>
                  <a:srgbClr val="FF0000"/>
                </a:solidFill>
                <a:effectLst/>
                <a:uFillTx/>
                <a:latin typeface="Baskerville"/>
              </a:rPr>
              <a:t>aktuell bei 5%, Stand Juli 2026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9999"/>
          </a:bodyPr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Erneuerbaren-Nachbarschaftsbonus: Wer Wind- oder Solaranlagen in der Nähe hat, zahlt keine Netzentgelte mehr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Kostenloses U27-Ticket für junge Menschen im Nahverkehr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Azubi-Start-Bonus: 1.500 € zinsfrei — entfällt komplett, wer ein Jahr als Fachkraft in MV arbeitet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Breite Allianz zur Rettung des Schweinswals: Schutz der letzten ca. 500 Tiere in der südlichen Ostsee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Klimaschutz, bezahlbares Leben und faire Chancen im ganzen Land als Programmschwerpunkte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Erklärtes Ziel: mitregieren — als „Stabilitätsfaktor für eine demokratische Mehrheit“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95" name="Gerader Verbinder 4"/>
          <p:cNvCxnSpPr/>
          <p:nvPr/>
        </p:nvCxnSpPr>
        <p:spPr>
          <a:xfrm>
            <a:off x="853200" y="1448280"/>
            <a:ext cx="5608800" cy="360"/>
          </a:xfrm>
          <a:prstGeom prst="straightConnector1">
            <a:avLst/>
          </a:prstGeom>
          <a:ln>
            <a:solidFill>
              <a:srgbClr val="E73957"/>
            </a:solidFill>
          </a:ln>
        </p:spPr>
      </p:cxnSp>
      <p:cxnSp>
        <p:nvCxnSpPr>
          <p:cNvPr id="96" name="Gerader Verbinder 5"/>
          <p:cNvCxnSpPr/>
          <p:nvPr/>
        </p:nvCxnSpPr>
        <p:spPr>
          <a:xfrm>
            <a:off x="629640" y="1825560"/>
            <a:ext cx="360" cy="4265280"/>
          </a:xfrm>
          <a:prstGeom prst="straightConnector1">
            <a:avLst/>
          </a:prstGeom>
          <a:ln>
            <a:solidFill>
              <a:srgbClr val="FFD648"/>
            </a:solidFill>
          </a:ln>
        </p:spPr>
      </p:cxn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Dialogo del Mundo I Workshop Wahlprogramme I Anni Arend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85000" lnSpcReduction="19999"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de-DE" sz="5300" b="1" u="none" strike="noStrike">
                <a:solidFill>
                  <a:srgbClr val="E73957"/>
                </a:solidFill>
                <a:effectLst/>
                <a:uFillTx/>
                <a:latin typeface="Baskerville"/>
              </a:rPr>
              <a:t>SPD</a:t>
            </a:r>
            <a:r>
              <a:rPr lang="de-DE" sz="5300" b="1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 </a:t>
            </a:r>
            <a:r>
              <a:rPr lang="de-DE" sz="4000" b="1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 </a:t>
            </a:r>
            <a:r>
              <a:rPr lang="de-DE" sz="4000" b="1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	</a:t>
            </a:r>
            <a:r>
              <a:rPr lang="de-DE" sz="4000" b="1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	</a:t>
            </a:r>
            <a:r>
              <a:rPr lang="de-DE" sz="4000" b="1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	</a:t>
            </a:r>
            <a:r>
              <a:rPr lang="de-DE" sz="4000" b="1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	</a:t>
            </a:r>
            <a:r>
              <a:rPr lang="de-DE" sz="4000" b="1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	</a:t>
            </a:r>
            <a:r>
              <a:rPr lang="de-DE" sz="4000" b="1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	</a:t>
            </a:r>
            <a:r>
              <a:rPr lang="de-DE" sz="4000" b="1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	</a:t>
            </a:r>
            <a:r>
              <a:rPr lang="de-DE" sz="1600" b="1" u="none" strike="noStrike">
                <a:solidFill>
                  <a:srgbClr val="1272B4"/>
                </a:solidFill>
                <a:effectLst/>
                <a:uFillTx/>
                <a:latin typeface="Baskerville"/>
              </a:rPr>
              <a:t>aktuell bei 29%, Stand Juli 2026</a:t>
            </a:r>
            <a:br>
              <a:rPr sz="4400"/>
            </a:b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995760" y="1690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9999"/>
          </a:bodyPr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Tariftreue- und Vergabegesetz konsequent anwenden — öffentliche Aufträge nur zu Tarifbedingungen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Beitragsfreie Kita dauerhaft sichern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Senioren- und Azubi-Ticket fortführen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Lehrkräfte-Offensive fortsetzen (über 1.900 Neueinstellungen in der laufenden Wahlperiode)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Klimaschutz und Industriepolitik verbinden: Ausbau erneuerbarer Energien beschleunigen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Lohndumping, sachgrundlose Befristungen und prekäre Beschäftigung zurückdrängen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Starker Staat vor Ort: u. a. über 300 neue Feuerwehrfahrzeuge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99" name="Gerader Verbinder 4"/>
          <p:cNvCxnSpPr/>
          <p:nvPr/>
        </p:nvCxnSpPr>
        <p:spPr>
          <a:xfrm>
            <a:off x="934560" y="1194120"/>
            <a:ext cx="5608800" cy="360"/>
          </a:xfrm>
          <a:prstGeom prst="straightConnector1">
            <a:avLst/>
          </a:prstGeom>
          <a:ln>
            <a:solidFill>
              <a:srgbClr val="4472C4"/>
            </a:solidFill>
          </a:ln>
        </p:spPr>
      </p:cxnSp>
      <p:cxnSp>
        <p:nvCxnSpPr>
          <p:cNvPr id="100" name="Gerader Verbinder 5"/>
          <p:cNvCxnSpPr/>
          <p:nvPr/>
        </p:nvCxnSpPr>
        <p:spPr>
          <a:xfrm>
            <a:off x="680400" y="1690560"/>
            <a:ext cx="360" cy="4265640"/>
          </a:xfrm>
          <a:prstGeom prst="straightConnector1">
            <a:avLst/>
          </a:prstGeom>
          <a:ln>
            <a:solidFill>
              <a:srgbClr val="E73957"/>
            </a:solidFill>
          </a:ln>
        </p:spPr>
      </p:cxn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Dialogo del Mundo I Workshop Wahlprogramme I Anni Arend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lnSpcReduction="9999"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de-DE" sz="4400" b="1" u="none" strike="noStrike">
                <a:solidFill>
                  <a:srgbClr val="FFD648"/>
                </a:solidFill>
                <a:effectLst/>
                <a:uFillTx/>
                <a:latin typeface="Baskerville"/>
              </a:rPr>
              <a:t>BSW </a:t>
            </a:r>
            <a:r>
              <a:rPr lang="de-DE" sz="4400" b="1" u="none" strike="noStrike">
                <a:solidFill>
                  <a:srgbClr val="FFD648"/>
                </a:solidFill>
                <a:effectLst/>
                <a:uFillTx/>
                <a:latin typeface="Baskerville"/>
              </a:rPr>
              <a:t>	</a:t>
            </a:r>
            <a:r>
              <a:rPr lang="de-DE" sz="4400" b="1" u="none" strike="noStrike">
                <a:solidFill>
                  <a:srgbClr val="FFD648"/>
                </a:solidFill>
                <a:effectLst/>
                <a:uFillTx/>
                <a:latin typeface="Baskerville"/>
              </a:rPr>
              <a:t>	</a:t>
            </a:r>
            <a:r>
              <a:rPr lang="de-DE" sz="4400" b="1" u="none" strike="noStrike">
                <a:solidFill>
                  <a:srgbClr val="FFD648"/>
                </a:solidFill>
                <a:effectLst/>
                <a:uFillTx/>
                <a:latin typeface="Baskerville"/>
              </a:rPr>
              <a:t>	</a:t>
            </a:r>
            <a:r>
              <a:rPr lang="de-DE" sz="4400" b="1" u="none" strike="noStrike">
                <a:solidFill>
                  <a:srgbClr val="FFD648"/>
                </a:solidFill>
                <a:effectLst/>
                <a:uFillTx/>
                <a:latin typeface="Baskerville"/>
              </a:rPr>
              <a:t>	</a:t>
            </a:r>
            <a:r>
              <a:rPr lang="de-DE" sz="4400" b="1" u="none" strike="noStrike">
                <a:solidFill>
                  <a:srgbClr val="FFD648"/>
                </a:solidFill>
                <a:effectLst/>
                <a:uFillTx/>
                <a:latin typeface="Baskerville"/>
              </a:rPr>
              <a:t>	</a:t>
            </a:r>
            <a:r>
              <a:rPr lang="de-DE" sz="4400" b="1" u="none" strike="noStrike">
                <a:solidFill>
                  <a:srgbClr val="FFD648"/>
                </a:solidFill>
                <a:effectLst/>
                <a:uFillTx/>
                <a:latin typeface="Baskerville"/>
              </a:rPr>
              <a:t>	</a:t>
            </a:r>
            <a:r>
              <a:rPr lang="de-DE" sz="1800" b="1" u="none" strike="noStrike">
                <a:solidFill>
                  <a:srgbClr val="4472C4"/>
                </a:solidFill>
                <a:effectLst/>
                <a:uFillTx/>
                <a:latin typeface="Baskerville"/>
              </a:rPr>
              <a:t>aktuell bei 4%, Stand Juli 2026</a:t>
            </a:r>
            <a:br>
              <a:rPr sz="4400"/>
            </a:b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934560" y="177480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9999"/>
          </a:bodyPr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Wohnortnahe, erreichbare medizinische Versorgung sichern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Flächendeckender Ausbau der Schulsozialarbeit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Windkraft-Ausbau nach Leistungs- statt Flächenzielen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Wasserstoff gezielt und maßvoll einsetzen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Wirksame Begrenzung unkontrollierter Migration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Digitale Verwaltungsangebote ausbauen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Inklusion mit Augenmaß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Eigenständige Rolle im Landtag: weder Schwesig noch einen AfD-Ministerpräsidenten wählen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3" name="Gerader Verbinder 4"/>
          <p:cNvCxnSpPr/>
          <p:nvPr/>
        </p:nvCxnSpPr>
        <p:spPr>
          <a:xfrm>
            <a:off x="934560" y="1194120"/>
            <a:ext cx="5608800" cy="360"/>
          </a:xfrm>
          <a:prstGeom prst="straightConnector1">
            <a:avLst/>
          </a:prstGeom>
          <a:ln>
            <a:solidFill>
              <a:srgbClr val="4472C4"/>
            </a:solidFill>
          </a:ln>
        </p:spPr>
      </p:cxnSp>
      <p:cxnSp>
        <p:nvCxnSpPr>
          <p:cNvPr id="104" name="Gerader Verbinder 5"/>
          <p:cNvCxnSpPr/>
          <p:nvPr/>
        </p:nvCxnSpPr>
        <p:spPr>
          <a:xfrm>
            <a:off x="680400" y="1690560"/>
            <a:ext cx="360" cy="4265640"/>
          </a:xfrm>
          <a:prstGeom prst="straightConnector1">
            <a:avLst/>
          </a:prstGeom>
          <a:ln>
            <a:solidFill>
              <a:srgbClr val="FFD648"/>
            </a:solidFill>
          </a:ln>
        </p:spPr>
      </p:cxn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Dialogo del Mundo I Workshop Wahlprogramme I Anni Arend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de-DE" sz="5300" b="0" u="none" strike="noStrike">
                <a:solidFill>
                  <a:srgbClr val="1173B4"/>
                </a:solidFill>
                <a:effectLst/>
                <a:uFillTx/>
                <a:latin typeface="Baskerville"/>
              </a:rPr>
              <a:t>CDU</a:t>
            </a:r>
            <a:r>
              <a:rPr lang="de-DE" sz="5300" b="1" u="none" strike="noStrike">
                <a:solidFill>
                  <a:srgbClr val="1173B4"/>
                </a:solidFill>
                <a:effectLst/>
                <a:uFillTx/>
                <a:latin typeface="Baskerville"/>
              </a:rPr>
              <a:t> </a:t>
            </a:r>
            <a:r>
              <a:rPr lang="de-DE" sz="5300" b="1" u="none" strike="noStrike">
                <a:solidFill>
                  <a:srgbClr val="1173B4"/>
                </a:solidFill>
                <a:effectLst/>
                <a:uFillTx/>
                <a:latin typeface="Baskerville"/>
              </a:rPr>
              <a:t>	</a:t>
            </a:r>
            <a:r>
              <a:rPr lang="de-DE" sz="4400" b="1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	</a:t>
            </a:r>
            <a:r>
              <a:rPr lang="de-DE" sz="4400" b="1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	</a:t>
            </a:r>
            <a:r>
              <a:rPr lang="de-DE" sz="4400" b="1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	</a:t>
            </a:r>
            <a:r>
              <a:rPr lang="de-DE" sz="4400" b="1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	</a:t>
            </a:r>
            <a:r>
              <a:rPr lang="de-DE" sz="4400" b="1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	</a:t>
            </a:r>
            <a:r>
              <a:rPr lang="de-DE" sz="4400" b="1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	</a:t>
            </a:r>
            <a:r>
              <a:rPr lang="de-DE" sz="1800" b="1" u="none" strike="noStrike">
                <a:solidFill>
                  <a:srgbClr val="FF0000"/>
                </a:solidFill>
                <a:effectLst/>
                <a:uFillTx/>
                <a:latin typeface="Baskerville"/>
              </a:rPr>
              <a:t>aktuell bei 9%, Stand Juli 2026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995760" y="182232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9999"/>
          </a:bodyPr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Wirtschaft fördern: Bürokratie abbauen, digitale Infrastruktur flächendeckend ausbauen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Mehr Polizistinnen und Polizisten, mehr Sicherheit im Land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Verbindlicher Sprachtest vor der Einschulung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Verbot von Gendersprache in Behörden und Schulen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Führerschein-Zuschuss für junge Menschen im Ehrenamt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Öffentlich-rechtlichen Rundfunk verschlanken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J</a:t>
            </a: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ugendoffiziere der Bundeswehr an Schulen für politische Bildung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7" name="Gerader Verbinder 4"/>
          <p:cNvCxnSpPr/>
          <p:nvPr/>
        </p:nvCxnSpPr>
        <p:spPr>
          <a:xfrm>
            <a:off x="680400" y="1690560"/>
            <a:ext cx="360" cy="4265640"/>
          </a:xfrm>
          <a:prstGeom prst="straightConnector1">
            <a:avLst/>
          </a:prstGeom>
          <a:ln>
            <a:solidFill>
              <a:srgbClr val="4472C4"/>
            </a:solidFill>
          </a:ln>
        </p:spPr>
      </p:cxnSp>
      <p:cxnSp>
        <p:nvCxnSpPr>
          <p:cNvPr id="108" name="Gerader Verbinder 5"/>
          <p:cNvCxnSpPr/>
          <p:nvPr/>
        </p:nvCxnSpPr>
        <p:spPr>
          <a:xfrm>
            <a:off x="680400" y="1448280"/>
            <a:ext cx="5608800" cy="360"/>
          </a:xfrm>
          <a:prstGeom prst="straightConnector1">
            <a:avLst/>
          </a:prstGeom>
          <a:ln>
            <a:solidFill>
              <a:srgbClr val="E73957"/>
            </a:solidFill>
          </a:ln>
        </p:spPr>
      </p:cxn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Dialogo del Mundo I Workshop Wahlprogramme I Anni Arend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85000" lnSpcReduction="19999"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de-DE" sz="4800" b="0" u="none" strike="noStrike">
                <a:solidFill>
                  <a:srgbClr val="1272B4"/>
                </a:solidFill>
                <a:effectLst/>
                <a:uFillTx/>
                <a:latin typeface="Baskerville"/>
              </a:rPr>
              <a:t>AFD</a:t>
            </a:r>
            <a:r>
              <a:rPr lang="de-DE" sz="4400" b="1" u="none" strike="noStrike">
                <a:solidFill>
                  <a:srgbClr val="1272B4"/>
                </a:solidFill>
                <a:effectLst/>
                <a:uFillTx/>
                <a:latin typeface="Baskerville"/>
              </a:rPr>
              <a:t> </a:t>
            </a:r>
            <a:r>
              <a:rPr lang="de-DE" sz="4400" b="1" u="none" strike="noStrike">
                <a:solidFill>
                  <a:srgbClr val="1272B4"/>
                </a:solidFill>
                <a:effectLst/>
                <a:uFillTx/>
                <a:latin typeface="Baskerville"/>
              </a:rPr>
              <a:t>	</a:t>
            </a:r>
            <a:r>
              <a:rPr lang="de-DE" sz="4400" b="1" u="none" strike="noStrike">
                <a:solidFill>
                  <a:srgbClr val="1272B4"/>
                </a:solidFill>
                <a:effectLst/>
                <a:uFillTx/>
                <a:latin typeface="Baskerville"/>
              </a:rPr>
              <a:t>	</a:t>
            </a:r>
            <a:r>
              <a:rPr lang="de-DE" sz="4400" b="1" u="none" strike="noStrike">
                <a:solidFill>
                  <a:srgbClr val="1272B4"/>
                </a:solidFill>
                <a:effectLst/>
                <a:uFillTx/>
                <a:latin typeface="Baskerville"/>
              </a:rPr>
              <a:t>	</a:t>
            </a:r>
            <a:r>
              <a:rPr lang="de-DE" sz="4400" b="1" u="none" strike="noStrike">
                <a:solidFill>
                  <a:srgbClr val="1272B4"/>
                </a:solidFill>
                <a:effectLst/>
                <a:uFillTx/>
                <a:latin typeface="Baskerville"/>
              </a:rPr>
              <a:t>	</a:t>
            </a:r>
            <a:r>
              <a:rPr lang="de-DE" sz="4400" b="1" u="none" strike="noStrike">
                <a:solidFill>
                  <a:srgbClr val="1272B4"/>
                </a:solidFill>
                <a:effectLst/>
                <a:uFillTx/>
                <a:latin typeface="Baskerville"/>
              </a:rPr>
              <a:t>	</a:t>
            </a:r>
            <a:r>
              <a:rPr lang="de-DE" sz="4400" b="1" u="none" strike="noStrike">
                <a:solidFill>
                  <a:srgbClr val="1272B4"/>
                </a:solidFill>
                <a:effectLst/>
                <a:uFillTx/>
                <a:latin typeface="Baskerville"/>
              </a:rPr>
              <a:t>	</a:t>
            </a:r>
            <a:r>
              <a:rPr lang="de-DE" sz="4400" b="1" u="none" strike="noStrike">
                <a:solidFill>
                  <a:srgbClr val="1272B4"/>
                </a:solidFill>
                <a:effectLst/>
                <a:uFillTx/>
                <a:latin typeface="Baskerville"/>
              </a:rPr>
              <a:t>	</a:t>
            </a:r>
            <a:br>
              <a:rPr sz="4400"/>
            </a:br>
            <a:r>
              <a:rPr lang="de-DE" sz="2000" b="1" u="none" strike="noStrike">
                <a:solidFill>
                  <a:schemeClr val="accent4"/>
                </a:solidFill>
                <a:effectLst/>
                <a:uFillTx/>
                <a:latin typeface="Baskerville"/>
              </a:rPr>
              <a:t>aktuell bei 36%, Stand Juli 2026</a:t>
            </a:r>
            <a:br>
              <a:rPr sz="4400"/>
            </a:b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1082160" y="1690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19999"/>
          </a:bodyPr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Eigene Grenz- und Rückführungspolizei innerhalb der Landespolizei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Abschiebehafteinrichtung im Land, „Task Force“ gegen ausländische Straftäter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NDR-Staatsvertrag kündigen, Rundfunkbeitrag abschaffen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Verbot von Gendersprache in allen Behörden — Deutsch als „zentraler Identitätsmarker“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Tariftreue- und Vergabegesetz abschaffen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Rückkehr zur Kernenergie, Ende der CO₂-Bepreisung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Bürokratieabbau und Entlastung der Wirtschaft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Mehr Mittel für Bildung, Sicherheitsbehörden und Gesundheitsversorgung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11" name="Gerader Verbinder 4"/>
          <p:cNvCxnSpPr/>
          <p:nvPr/>
        </p:nvCxnSpPr>
        <p:spPr>
          <a:xfrm>
            <a:off x="934560" y="1194120"/>
            <a:ext cx="5608800" cy="360"/>
          </a:xfrm>
          <a:prstGeom prst="straightConnector1">
            <a:avLst/>
          </a:prstGeom>
          <a:ln>
            <a:solidFill>
              <a:srgbClr val="FFD648"/>
            </a:solidFill>
          </a:ln>
        </p:spPr>
      </p:cxnSp>
      <p:cxnSp>
        <p:nvCxnSpPr>
          <p:cNvPr id="112" name="Gerader Verbinder 5"/>
          <p:cNvCxnSpPr/>
          <p:nvPr/>
        </p:nvCxnSpPr>
        <p:spPr>
          <a:xfrm>
            <a:off x="680400" y="1690560"/>
            <a:ext cx="360" cy="4265640"/>
          </a:xfrm>
          <a:prstGeom prst="straightConnector1">
            <a:avLst/>
          </a:prstGeom>
          <a:ln>
            <a:solidFill>
              <a:srgbClr val="4472C4"/>
            </a:solidFill>
          </a:ln>
        </p:spPr>
      </p:cxn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Dialogo del Mundo I Workshop Wahlprogramme I Anni Arend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hteck 4"/>
          <p:cNvSpPr/>
          <p:nvPr/>
        </p:nvSpPr>
        <p:spPr>
          <a:xfrm>
            <a:off x="6258600" y="0"/>
            <a:ext cx="5933160" cy="6857640"/>
          </a:xfrm>
          <a:prstGeom prst="rect">
            <a:avLst/>
          </a:prstGeom>
          <a:solidFill>
            <a:srgbClr val="1173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14" name="Grafik 6" descr="Ein Bild, das Kreis, Grafiken, Schrift, Symbol enthält.&#10;&#10;Automatisch generierte Beschreibung"/>
          <p:cNvPicPr/>
          <p:nvPr/>
        </p:nvPicPr>
        <p:blipFill>
          <a:blip r:embed="rId1"/>
          <a:stretch/>
        </p:blipFill>
        <p:spPr>
          <a:xfrm>
            <a:off x="11054880" y="5731560"/>
            <a:ext cx="1136520" cy="1156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5" name="Textfeld 3"/>
          <p:cNvSpPr/>
          <p:nvPr/>
        </p:nvSpPr>
        <p:spPr>
          <a:xfrm>
            <a:off x="6868800" y="1928880"/>
            <a:ext cx="4978080" cy="249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de-DE" sz="4000" b="1" u="none" strike="noStrike">
                <a:solidFill>
                  <a:srgbClr val="FFD648"/>
                </a:solidFill>
                <a:effectLst/>
                <a:uFillTx/>
                <a:latin typeface="Baskerville"/>
              </a:rPr>
              <a:t>Tipps zum lesen von Wahlprogrammen </a:t>
            </a:r>
            <a:endParaRPr lang="de-DE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endParaRPr lang="de-DE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lang="de-DE" sz="3600" b="0" u="none" strike="noStrike">
                <a:solidFill>
                  <a:srgbClr val="FFD648"/>
                </a:solidFill>
                <a:effectLst/>
                <a:uFillTx/>
                <a:latin typeface="Baskerville"/>
              </a:rPr>
              <a:t>Worauf kann ich achten? </a:t>
            </a:r>
            <a:endParaRPr lang="de-DE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6" name="Grafik 11"/>
          <p:cNvPicPr/>
          <p:nvPr/>
        </p:nvPicPr>
        <p:blipFill>
          <a:blip r:embed="rId2"/>
          <a:srcRect l="24079" t="0" r="21664" b="0"/>
          <a:stretch/>
        </p:blipFill>
        <p:spPr>
          <a:xfrm>
            <a:off x="-50400" y="0"/>
            <a:ext cx="66139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7" name="Rechteck 5"/>
          <p:cNvSpPr/>
          <p:nvPr/>
        </p:nvSpPr>
        <p:spPr>
          <a:xfrm>
            <a:off x="246240" y="6505200"/>
            <a:ext cx="2311560" cy="24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it-IT" sz="1000" b="0" u="none" strike="noStrike">
                <a:solidFill>
                  <a:srgbClr val="24292E"/>
                </a:solidFill>
                <a:effectLst/>
                <a:uFillTx/>
                <a:latin typeface="Baskerville"/>
              </a:rPr>
              <a:t>© Lumo (Proton AI) – KI-generiert, 2026</a:t>
            </a:r>
            <a:endParaRPr lang="de-D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ftr" idx="3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it-IT" sz="1200" b="0" u="none" strike="noStrike">
                <a:solidFill>
                  <a:srgbClr val="1173B4"/>
                </a:solidFill>
                <a:effectLst/>
                <a:uFillTx/>
                <a:latin typeface="Baskerville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rgbClr val="1173B4"/>
                </a:solidFill>
                <a:effectLst/>
                <a:uFillTx/>
                <a:latin typeface="Baskerville"/>
              </a:rPr>
              <a:t>Dialogo del Mundo I Workshop Wahlprogramme I Anni Arend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aphicFrame>
        <p:nvGraphicFramePr>
          <p:cNvPr id="119" name="Tabelle 3"/>
          <p:cNvGraphicFramePr/>
          <p:nvPr/>
        </p:nvGraphicFramePr>
        <p:xfrm>
          <a:off x="563040" y="274320"/>
          <a:ext cx="11358360" cy="6495480"/>
        </p:xfrm>
        <a:graphic>
          <a:graphicData uri="http://schemas.openxmlformats.org/drawingml/2006/table">
            <a:tbl>
              <a:tblPr/>
              <a:tblGrid>
                <a:gridCol w="2962800"/>
                <a:gridCol w="8395920"/>
              </a:tblGrid>
              <a:tr h="419040">
                <a:tc>
                  <a:txBody>
                    <a:bodyPr lIns="9360" tIns="9360" rIns="9360" bIns="9360" anchor="ctr">
                      <a:noAutofit/>
                    </a:bodyPr>
                    <a:p>
                      <a:pPr algn="just" defTabSz="914400">
                        <a:lnSpc>
                          <a:spcPct val="115000"/>
                        </a:lnSpc>
                      </a:pPr>
                      <a:r>
                        <a:rPr lang="de-DE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Baskerville"/>
                        </a:rPr>
                        <a:t>Kriterium</a:t>
                      </a:r>
                      <a:endParaRPr lang="de-DE" sz="20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360" marR="9360" marT="9360" marB="93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9360" tIns="9360" rIns="9360" bIns="9360" anchor="ctr">
                      <a:noAutofit/>
                    </a:bodyPr>
                    <a:p>
                      <a:pPr algn="just" defTabSz="914400">
                        <a:lnSpc>
                          <a:spcPct val="115000"/>
                        </a:lnSpc>
                      </a:pPr>
                      <a:r>
                        <a:rPr lang="de-DE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Baskerville"/>
                        </a:rPr>
                        <a:t>Was zu prüfen ist:</a:t>
                      </a:r>
                      <a:endParaRPr lang="de-DE" sz="20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360" marR="9360" marT="9360" marB="93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419040">
                <a:tc>
                  <a:txBody>
                    <a:bodyPr lIns="9360" tIns="9360" rIns="9360" bIns="9360" anchor="t">
                      <a:noAutofit/>
                    </a:bodyPr>
                    <a:p>
                      <a:pPr defTabSz="914400">
                        <a:lnSpc>
                          <a:spcPct val="115000"/>
                        </a:lnSpc>
                      </a:pPr>
                      <a:r>
                        <a:rPr lang="de-DE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Baskerville"/>
                        </a:rPr>
                        <a:t>Konkrete Ziele</a:t>
                      </a:r>
                      <a:endParaRPr lang="de-DE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360" marR="9360" marT="9360" marB="93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9360" tIns="9360" rIns="9360" bIns="9360" anchor="t">
                      <a:noAutofit/>
                    </a:bodyPr>
                    <a:p>
                      <a:pPr defTabSz="914400">
                        <a:lnSpc>
                          <a:spcPct val="115000"/>
                        </a:lnSpc>
                        <a:tabLst>
                          <a:tab pos="0" algn="l"/>
                        </a:tabLst>
                      </a:pPr>
                      <a:r>
                        <a:rPr lang="de-DE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Baskerville"/>
                        </a:rPr>
                        <a:t>Werden konkrete Maßnahmen genannt?</a:t>
                      </a:r>
                      <a:endParaRPr lang="de-DE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360" marR="9360" marT="9360" marB="93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837360">
                <a:tc>
                  <a:txBody>
                    <a:bodyPr lIns="9360" tIns="9360" rIns="9360" bIns="9360" anchor="t">
                      <a:noAutofit/>
                    </a:bodyPr>
                    <a:p>
                      <a:pPr defTabSz="914400">
                        <a:lnSpc>
                          <a:spcPct val="115000"/>
                        </a:lnSpc>
                      </a:pPr>
                      <a:r>
                        <a:rPr lang="de-DE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Baskerville"/>
                        </a:rPr>
                        <a:t>Inhaltliche Kohärenz</a:t>
                      </a:r>
                      <a:endParaRPr lang="de-DE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360" marR="9360" marT="9360" marB="93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9360" tIns="9360" rIns="9360" bIns="9360" anchor="t">
                      <a:noAutofit/>
                    </a:bodyPr>
                    <a:p>
                      <a:pPr defTabSz="914400">
                        <a:lnSpc>
                          <a:spcPct val="115000"/>
                        </a:lnSpc>
                      </a:pPr>
                      <a:r>
                        <a:rPr lang="de-DE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Baskerville"/>
                        </a:rPr>
                        <a:t>Widerspricht das Programm sich selbst oder der generellen Ausrichtung der Partei?</a:t>
                      </a:r>
                      <a:endParaRPr lang="de-DE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360" marR="9360" marT="9360" marB="93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419040">
                <a:tc>
                  <a:txBody>
                    <a:bodyPr lIns="9360" tIns="9360" rIns="9360" bIns="9360" anchor="t">
                      <a:noAutofit/>
                    </a:bodyPr>
                    <a:p>
                      <a:pPr defTabSz="914400">
                        <a:lnSpc>
                          <a:spcPct val="115000"/>
                        </a:lnSpc>
                      </a:pPr>
                      <a:r>
                        <a:rPr lang="de-DE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Baskerville"/>
                        </a:rPr>
                        <a:t>Evidenzbasis</a:t>
                      </a:r>
                      <a:endParaRPr lang="de-DE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360" marR="9360" marT="9360" marB="93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9360" tIns="9360" rIns="9360" bIns="9360" anchor="t">
                      <a:noAutofit/>
                    </a:bodyPr>
                    <a:p>
                      <a:pPr defTabSz="914400">
                        <a:lnSpc>
                          <a:spcPct val="115000"/>
                        </a:lnSpc>
                      </a:pPr>
                      <a:r>
                        <a:rPr lang="de-DE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Baskerville"/>
                        </a:rPr>
                        <a:t>Werden Daten, Studien oder bewährte Praxis als Grundlage genannt?</a:t>
                      </a:r>
                      <a:endParaRPr lang="de-DE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360" marR="9360" marT="9360" marB="93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837360">
                <a:tc>
                  <a:txBody>
                    <a:bodyPr lIns="9360" tIns="9360" rIns="9360" bIns="9360" anchor="t">
                      <a:noAutofit/>
                    </a:bodyPr>
                    <a:p>
                      <a:pPr defTabSz="914400">
                        <a:lnSpc>
                          <a:spcPct val="115000"/>
                        </a:lnSpc>
                      </a:pPr>
                      <a:r>
                        <a:rPr lang="de-DE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Baskerville"/>
                        </a:rPr>
                        <a:t>Realisierbarkeit</a:t>
                      </a:r>
                      <a:endParaRPr lang="de-DE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360" marR="9360" marT="9360" marB="93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9360" tIns="9360" rIns="9360" bIns="9360" anchor="t">
                      <a:noAutofit/>
                    </a:bodyPr>
                    <a:p>
                      <a:pPr defTabSz="914400">
                        <a:lnSpc>
                          <a:spcPct val="115000"/>
                        </a:lnSpc>
                      </a:pPr>
                      <a:r>
                        <a:rPr lang="de-DE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Baskerville"/>
                        </a:rPr>
                        <a:t>Gibt es konkrete Maßnahmen, Zeit- und Ressourcenpläne? Ist die rechtliche Umsetzbarkeit gegeben?</a:t>
                      </a:r>
                      <a:endParaRPr lang="de-DE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360" marR="9360" marT="9360" marB="93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419040">
                <a:tc>
                  <a:txBody>
                    <a:bodyPr lIns="9360" tIns="9360" rIns="9360" bIns="9360" anchor="t">
                      <a:noAutofit/>
                    </a:bodyPr>
                    <a:p>
                      <a:pPr defTabSz="914400">
                        <a:lnSpc>
                          <a:spcPct val="115000"/>
                        </a:lnSpc>
                      </a:pPr>
                      <a:r>
                        <a:rPr lang="de-DE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Baskerville"/>
                        </a:rPr>
                        <a:t>Finanzierbarkeit</a:t>
                      </a:r>
                      <a:endParaRPr lang="de-DE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360" marR="9360" marT="9360" marB="93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9360" tIns="9360" rIns="9360" bIns="9360" anchor="t">
                      <a:noAutofit/>
                    </a:bodyPr>
                    <a:p>
                      <a:pPr defTabSz="914400">
                        <a:lnSpc>
                          <a:spcPct val="115000"/>
                        </a:lnSpc>
                      </a:pPr>
                      <a:r>
                        <a:rPr lang="de-DE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Baskerville"/>
                        </a:rPr>
                        <a:t>Stehen Kosten-Schätzungen und Finanzierungsquellen?</a:t>
                      </a:r>
                      <a:endParaRPr lang="de-DE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360" marR="9360" marT="9360" marB="93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1256040">
                <a:tc>
                  <a:txBody>
                    <a:bodyPr lIns="9360" tIns="9360" rIns="9360" bIns="9360" anchor="t">
                      <a:noAutofit/>
                    </a:bodyPr>
                    <a:p>
                      <a:pPr defTabSz="914400">
                        <a:lnSpc>
                          <a:spcPct val="115000"/>
                        </a:lnSpc>
                      </a:pPr>
                      <a:r>
                        <a:rPr lang="de-DE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Baskerville"/>
                        </a:rPr>
                        <a:t>Nachhaltigkeit</a:t>
                      </a:r>
                      <a:endParaRPr lang="de-DE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360" marR="9360" marT="9360" marB="93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9360" tIns="9360" rIns="9360" bIns="9360" anchor="t">
                      <a:noAutofit/>
                    </a:bodyPr>
                    <a:p>
                      <a:pPr defTabSz="914400">
                        <a:lnSpc>
                          <a:spcPct val="115000"/>
                        </a:lnSpc>
                      </a:pPr>
                      <a:r>
                        <a:rPr lang="de-DE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Baskerville"/>
                        </a:rPr>
                        <a:t>Ökologische, soziale und ökonomische Langzeitwirkungen</a:t>
                      </a:r>
                      <a:endParaRPr lang="de-DE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15000"/>
                        </a:lnSpc>
                      </a:pPr>
                      <a:r>
                        <a:rPr lang="de-DE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Baskerville"/>
                        </a:rPr>
                        <a:t>Wer profitiert langfristig von bestimmten Maßnahmen? Gibt es Studien oder Erfahrungen in anderen Ländern zu Langzeitwirkungen?</a:t>
                      </a:r>
                      <a:endParaRPr lang="de-DE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360" marR="9360" marT="9360" marB="93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1213200">
                <a:tc>
                  <a:txBody>
                    <a:bodyPr lIns="9360" tIns="9360" rIns="9360" bIns="9360" anchor="t">
                      <a:noAutofit/>
                    </a:bodyPr>
                    <a:p>
                      <a:pPr defTabSz="914400">
                        <a:lnSpc>
                          <a:spcPct val="115000"/>
                        </a:lnSpc>
                      </a:pPr>
                      <a:r>
                        <a:rPr lang="de-DE" sz="20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Baskerville"/>
                        </a:rPr>
                        <a:t>Transparenz</a:t>
                      </a:r>
                      <a:endParaRPr lang="de-DE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360" marR="9360" marT="9360" marB="93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9360" tIns="9360" rIns="9360" bIns="9360" anchor="t">
                      <a:noAutofit/>
                    </a:bodyPr>
                    <a:p>
                      <a:pPr defTabSz="914400">
                        <a:lnSpc>
                          <a:spcPct val="115000"/>
                        </a:lnSpc>
                      </a:pPr>
                      <a:r>
                        <a:rPr lang="de-DE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Baskerville"/>
                        </a:rPr>
                        <a:t>Klare Darstellung von Verantwortlichkeiten, Monitoring-Mechanismen</a:t>
                      </a:r>
                      <a:endParaRPr lang="de-DE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15000"/>
                        </a:lnSpc>
                      </a:pPr>
                      <a:r>
                        <a:rPr lang="de-DE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Baskerville"/>
                        </a:rPr>
                        <a:t>Wer soll Maßnahmen/ Aufgaben übernehmen und der Erfolg überprüfen?</a:t>
                      </a:r>
                      <a:endParaRPr lang="de-DE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360" marR="9360" marT="9360" marB="9360">
                    <a:lnL w="12240">
                      <a:solidFill>
                        <a:srgbClr val="4472C4"/>
                      </a:solidFill>
                      <a:prstDash val="solid"/>
                    </a:lnL>
                    <a:lnR w="12240">
                      <a:solidFill>
                        <a:srgbClr val="4472C4"/>
                      </a:solidFill>
                      <a:prstDash val="solid"/>
                    </a:lnR>
                    <a:lnT w="12240">
                      <a:solidFill>
                        <a:srgbClr val="4472C4"/>
                      </a:solidFill>
                      <a:prstDash val="solid"/>
                    </a:lnT>
                    <a:lnB w="12240">
                      <a:solidFill>
                        <a:srgbClr val="4472C4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DC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ftr" idx="4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it-IT" sz="1200" b="0" u="none" strike="noStrike">
                <a:solidFill>
                  <a:srgbClr val="E73957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rgbClr val="E73957"/>
                </a:solidFill>
                <a:effectLst/>
                <a:uFillTx/>
                <a:latin typeface="Calibri"/>
              </a:rPr>
              <a:t>Dialogo del Mundo I Workshop Wahlprogramme I Anni Arend</a:t>
            </a:r>
            <a:endParaRPr lang="de-DE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1" name="Textfeld 7"/>
          <p:cNvSpPr/>
          <p:nvPr/>
        </p:nvSpPr>
        <p:spPr>
          <a:xfrm>
            <a:off x="950040" y="720000"/>
            <a:ext cx="8523720" cy="76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de-DE" sz="4400" b="1" u="none" strike="noStrike">
                <a:solidFill>
                  <a:srgbClr val="1173B4"/>
                </a:solidFill>
                <a:effectLst/>
                <a:uFillTx/>
                <a:latin typeface="Baskerville"/>
              </a:rPr>
              <a:t>Vergleichsmethoden</a:t>
            </a:r>
            <a:endParaRPr lang="de-DE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feld 2"/>
          <p:cNvSpPr/>
          <p:nvPr/>
        </p:nvSpPr>
        <p:spPr>
          <a:xfrm>
            <a:off x="828000" y="1818360"/>
            <a:ext cx="10291680" cy="397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285840" indent="-285840" defTabSz="457200">
              <a:lnSpc>
                <a:spcPct val="100000"/>
              </a:lnSpc>
              <a:buClr>
                <a:srgbClr val="1272B4"/>
              </a:buClr>
              <a:buFont typeface="Arial"/>
              <a:buChar char="•"/>
            </a:pPr>
            <a:r>
              <a:rPr lang="de-DE" sz="2800" b="1" u="none" strike="noStrike">
                <a:solidFill>
                  <a:srgbClr val="1272B4"/>
                </a:solidFill>
                <a:effectLst/>
                <a:uFillTx/>
                <a:latin typeface="Baskerville"/>
              </a:rPr>
              <a:t>Themen priorisieren</a:t>
            </a:r>
            <a:r>
              <a:rPr lang="de-DE" sz="2800" b="0" u="none" strike="noStrike">
                <a:solidFill>
                  <a:srgbClr val="1272B4"/>
                </a:solidFill>
                <a:effectLst/>
                <a:uFillTx/>
                <a:latin typeface="Baskerville"/>
              </a:rPr>
              <a:t>: </a:t>
            </a: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Welche Bereiche sind dir persönlich wichtig? Wie ausführlich nimmt das Programm Stellungnahme dazu?</a:t>
            </a:r>
            <a:endParaRPr lang="de-D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4472C4"/>
              </a:buClr>
              <a:buFont typeface="Arial"/>
              <a:buChar char="•"/>
            </a:pPr>
            <a:r>
              <a:rPr lang="de-DE" sz="2800" b="1" u="none" strike="noStrike">
                <a:solidFill>
                  <a:srgbClr val="4472C4"/>
                </a:solidFill>
                <a:effectLst/>
                <a:uFillTx/>
                <a:latin typeface="Baskerville"/>
              </a:rPr>
              <a:t>Struktur nutzen: </a:t>
            </a: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Themenspezifischen Überblick verschaffen </a:t>
            </a:r>
            <a:endParaRPr lang="de-D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4472C4"/>
              </a:buClr>
              <a:buFont typeface="Arial"/>
              <a:buChar char="•"/>
            </a:pPr>
            <a:r>
              <a:rPr lang="de-DE" sz="2800" b="1" u="none" strike="noStrike">
                <a:solidFill>
                  <a:srgbClr val="4472C4"/>
                </a:solidFill>
                <a:effectLst/>
                <a:uFillTx/>
                <a:latin typeface="Baskerville"/>
              </a:rPr>
              <a:t>Vergangene Umsetzung prüfen</a:t>
            </a:r>
            <a:r>
              <a:rPr lang="de-DE" sz="2800" b="0" u="none" strike="noStrike">
                <a:solidFill>
                  <a:srgbClr val="E73957"/>
                </a:solidFill>
                <a:effectLst/>
                <a:uFillTx/>
                <a:latin typeface="Baskerville"/>
              </a:rPr>
              <a:t>: </a:t>
            </a: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Hat die Partei ähnliche Maßnahmen bereits erfolgreich umgesetzt?</a:t>
            </a:r>
            <a:endParaRPr lang="de-D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43040" lvl="1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Z.B. Koalitionstracker</a:t>
            </a:r>
            <a:endParaRPr lang="de-D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1272B4"/>
              </a:buClr>
              <a:buFont typeface="Arial"/>
              <a:buChar char="•"/>
            </a:pPr>
            <a:r>
              <a:rPr lang="de-DE" sz="2800" b="1" u="none" strike="noStrike">
                <a:solidFill>
                  <a:srgbClr val="1272B4"/>
                </a:solidFill>
                <a:effectLst/>
                <a:uFillTx/>
                <a:latin typeface="Baskerville"/>
              </a:rPr>
              <a:t>Instrumente nutzen</a:t>
            </a: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: Wahl-O-Mat der Bundeszentralen für politische Bildung </a:t>
            </a:r>
            <a:endParaRPr lang="de-D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de-D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23" name="Gerader Verbinder 5"/>
          <p:cNvCxnSpPr/>
          <p:nvPr/>
        </p:nvCxnSpPr>
        <p:spPr>
          <a:xfrm>
            <a:off x="1080000" y="1488960"/>
            <a:ext cx="5608800" cy="360"/>
          </a:xfrm>
          <a:prstGeom prst="straightConnector1">
            <a:avLst/>
          </a:prstGeom>
          <a:ln>
            <a:solidFill>
              <a:srgbClr val="4472C4"/>
            </a:solidFill>
          </a:ln>
        </p:spPr>
      </p:cxnSp>
      <p:cxnSp>
        <p:nvCxnSpPr>
          <p:cNvPr id="124" name="Gerader Verbinder 6"/>
          <p:cNvCxnSpPr/>
          <p:nvPr/>
        </p:nvCxnSpPr>
        <p:spPr>
          <a:xfrm>
            <a:off x="680400" y="1690560"/>
            <a:ext cx="360" cy="4265640"/>
          </a:xfrm>
          <a:prstGeom prst="straightConnector1">
            <a:avLst/>
          </a:prstGeom>
          <a:ln>
            <a:solidFill>
              <a:srgbClr val="4472C4"/>
            </a:solidFill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284760" y="59688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de-DE" sz="4400" b="1" u="none" strike="noStrike">
                <a:solidFill>
                  <a:srgbClr val="4472C4"/>
                </a:solidFill>
                <a:effectLst/>
                <a:uFillTx/>
                <a:latin typeface="Baskerville"/>
              </a:rPr>
              <a:t>Gleichstellung: Warum?</a:t>
            </a:r>
            <a:br>
              <a:rPr sz="4400"/>
            </a:br>
            <a:r>
              <a:rPr lang="de-DE" sz="4400" b="0" u="none" strike="noStrike">
                <a:solidFill>
                  <a:srgbClr val="E73957"/>
                </a:solidFill>
                <a:effectLst/>
                <a:uFillTx/>
                <a:latin typeface="Baskerville"/>
              </a:rPr>
              <a:t> 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cxnSp>
        <p:nvCxnSpPr>
          <p:cNvPr id="126" name="Gerader Verbinder 4"/>
          <p:cNvCxnSpPr/>
          <p:nvPr/>
        </p:nvCxnSpPr>
        <p:spPr>
          <a:xfrm>
            <a:off x="511560" y="1356840"/>
            <a:ext cx="5608800" cy="360"/>
          </a:xfrm>
          <a:prstGeom prst="straightConnector1">
            <a:avLst/>
          </a:prstGeom>
          <a:ln>
            <a:solidFill>
              <a:srgbClr val="E73957"/>
            </a:solidFill>
          </a:ln>
        </p:spPr>
      </p:cxnSp>
      <p:pic>
        <p:nvPicPr>
          <p:cNvPr id="127" name="Inhaltsplatzhalter 10"/>
          <p:cNvPicPr/>
          <p:nvPr/>
        </p:nvPicPr>
        <p:blipFill>
          <a:blip r:embed="rId1"/>
          <a:stretch/>
        </p:blipFill>
        <p:spPr>
          <a:xfrm>
            <a:off x="7620120" y="0"/>
            <a:ext cx="457164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8" name="Textfeld 12"/>
          <p:cNvSpPr/>
          <p:nvPr/>
        </p:nvSpPr>
        <p:spPr>
          <a:xfrm>
            <a:off x="1104840" y="1922400"/>
            <a:ext cx="6080400" cy="369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285840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betrifft viele Lebensbereiche </a:t>
            </a:r>
            <a:endParaRPr lang="de-D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43040" lvl="1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Arbeit und Familie </a:t>
            </a:r>
            <a:endParaRPr lang="de-D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43040" lvl="1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Wirtschaft </a:t>
            </a:r>
            <a:endParaRPr lang="de-D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43040" lvl="1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Gesundheit </a:t>
            </a:r>
            <a:endParaRPr lang="de-D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43040" lvl="1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Antidiskriminierung </a:t>
            </a:r>
            <a:endParaRPr lang="de-D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43040" lvl="1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Gewaltprävention und Schutzgesetze </a:t>
            </a:r>
            <a:endParaRPr lang="de-D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43040" lvl="1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Bildung </a:t>
            </a:r>
            <a:endParaRPr lang="de-D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beeinflusst Demokratie und Teilhabe </a:t>
            </a:r>
            <a:endParaRPr lang="de-D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zeigt oft grundlegende politische Unterschiede </a:t>
            </a:r>
            <a:endParaRPr lang="de-D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de-DE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29" name="Gerader Verbinder 13"/>
          <p:cNvCxnSpPr/>
          <p:nvPr/>
        </p:nvCxnSpPr>
        <p:spPr>
          <a:xfrm>
            <a:off x="680400" y="1690560"/>
            <a:ext cx="360" cy="4265640"/>
          </a:xfrm>
          <a:prstGeom prst="straightConnector1">
            <a:avLst/>
          </a:prstGeom>
          <a:ln>
            <a:solidFill>
              <a:srgbClr val="4472C4"/>
            </a:solidFill>
          </a:ln>
        </p:spPr>
      </p:cxnSp>
      <p:sp>
        <p:nvSpPr>
          <p:cNvPr id="130" name="Rechteck 7"/>
          <p:cNvSpPr/>
          <p:nvPr/>
        </p:nvSpPr>
        <p:spPr>
          <a:xfrm>
            <a:off x="9613800" y="6539040"/>
            <a:ext cx="2311560" cy="24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it-IT" sz="1000" b="0" u="none" strike="noStrike">
                <a:solidFill>
                  <a:srgbClr val="24292E"/>
                </a:solidFill>
                <a:effectLst/>
                <a:uFillTx/>
                <a:latin typeface="Baskerville"/>
              </a:rPr>
              <a:t>© Lumo (Proton AI) – KI-generiert, 2026</a:t>
            </a:r>
            <a:endParaRPr lang="de-D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Dialogo del Mundo I Workshop Wahlprogramme I Anni Arend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571680" y="59688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de-DE" sz="4400" b="1" u="none" strike="noStrike">
                <a:solidFill>
                  <a:srgbClr val="4472C4"/>
                </a:solidFill>
                <a:effectLst/>
                <a:uFillTx/>
                <a:latin typeface="Baskerville"/>
              </a:rPr>
              <a:t>Gleichstellungspolitik finden </a:t>
            </a:r>
            <a:br>
              <a:rPr sz="4400"/>
            </a:br>
            <a:r>
              <a:rPr lang="de-DE" sz="4400" b="0" u="none" strike="noStrike">
                <a:solidFill>
                  <a:srgbClr val="E73957"/>
                </a:solidFill>
                <a:effectLst/>
                <a:uFillTx/>
                <a:latin typeface="Baskerville"/>
              </a:rPr>
              <a:t> 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cxnSp>
        <p:nvCxnSpPr>
          <p:cNvPr id="132" name="Gerader Verbinder 4"/>
          <p:cNvCxnSpPr/>
          <p:nvPr/>
        </p:nvCxnSpPr>
        <p:spPr>
          <a:xfrm>
            <a:off x="711000" y="1356840"/>
            <a:ext cx="5608800" cy="360"/>
          </a:xfrm>
          <a:prstGeom prst="straightConnector1">
            <a:avLst/>
          </a:prstGeom>
          <a:ln>
            <a:solidFill>
              <a:srgbClr val="E73957"/>
            </a:solidFill>
          </a:ln>
        </p:spPr>
      </p:cxnSp>
      <p:sp>
        <p:nvSpPr>
          <p:cNvPr id="133" name="Textfeld 12"/>
          <p:cNvSpPr/>
          <p:nvPr/>
        </p:nvSpPr>
        <p:spPr>
          <a:xfrm>
            <a:off x="995760" y="1904040"/>
            <a:ext cx="10515240" cy="378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285840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Frauen- und Gleichstellungspolitik ist nicht immer auf den ersten Blick sichtbar</a:t>
            </a:r>
            <a:endParaRPr lang="de-D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Je nach Partei finden sich entsprechende Inhalte als eigenes Kapitel / Politikfeld dargestellt oder anderen Themenbereichen untergeordnet z.B</a:t>
            </a:r>
            <a:endParaRPr lang="de-D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43040" lvl="1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Familie, Arbeit &amp; Wirtschaft</a:t>
            </a:r>
            <a:endParaRPr lang="de-D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43040" lvl="1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Gesundheit, Bildung, Inneres </a:t>
            </a:r>
            <a:endParaRPr lang="de-D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43040" lvl="1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Sicherheit, Soziales</a:t>
            </a:r>
            <a:endParaRPr lang="de-D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defTabSz="457200">
              <a:lnSpc>
                <a:spcPct val="100000"/>
              </a:lnSpc>
            </a:pPr>
            <a:endParaRPr lang="de-D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de-DE" sz="2400" b="1" u="none" strike="noStrike">
                <a:solidFill>
                  <a:srgbClr val="E73957"/>
                </a:solidFill>
                <a:effectLst/>
                <a:uFillTx/>
                <a:latin typeface="Baskerville"/>
              </a:rPr>
              <a:t>Denkanstoß</a:t>
            </a: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: Welche Themen eine Partei bündelt, hervorhebt oder nur am Rande erwähnt, kann einen Hinweis darauf geben, welchen Stellenwert sie einem Politikfeld beimisst.</a:t>
            </a:r>
            <a:endParaRPr lang="de-D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34" name="Gerader Verbinder 13"/>
          <p:cNvCxnSpPr/>
          <p:nvPr/>
        </p:nvCxnSpPr>
        <p:spPr>
          <a:xfrm>
            <a:off x="680400" y="1690560"/>
            <a:ext cx="360" cy="4265640"/>
          </a:xfrm>
          <a:prstGeom prst="straightConnector1">
            <a:avLst/>
          </a:prstGeom>
          <a:ln>
            <a:solidFill>
              <a:srgbClr val="4472C4"/>
            </a:solidFill>
          </a:ln>
        </p:spPr>
      </p:cxn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Dialogo del Mundo I Workshop Wahlprogramme I Anni Arend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rafik 7"/>
          <p:cNvPicPr/>
          <p:nvPr/>
        </p:nvPicPr>
        <p:blipFill>
          <a:blip r:embed="rId1"/>
          <a:srcRect l="13290" t="0" r="12706" b="0"/>
          <a:stretch/>
        </p:blipFill>
        <p:spPr>
          <a:xfrm>
            <a:off x="3413880" y="0"/>
            <a:ext cx="90216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6" name="Rechteck 4"/>
          <p:cNvSpPr/>
          <p:nvPr/>
        </p:nvSpPr>
        <p:spPr>
          <a:xfrm>
            <a:off x="0" y="0"/>
            <a:ext cx="4622400" cy="6857640"/>
          </a:xfrm>
          <a:prstGeom prst="rect">
            <a:avLst/>
          </a:prstGeom>
          <a:solidFill>
            <a:srgbClr val="1173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37" name="Grafik 6" descr="Ein Bild, das Kreis, Grafiken, Schrift, Symbol enthält.&#10;&#10;Automatisch generierte Beschreibung"/>
          <p:cNvPicPr/>
          <p:nvPr/>
        </p:nvPicPr>
        <p:blipFill>
          <a:blip r:embed="rId2"/>
          <a:stretch/>
        </p:blipFill>
        <p:spPr>
          <a:xfrm>
            <a:off x="345600" y="6070320"/>
            <a:ext cx="639720" cy="65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8" name="Textfeld 3"/>
          <p:cNvSpPr/>
          <p:nvPr/>
        </p:nvSpPr>
        <p:spPr>
          <a:xfrm>
            <a:off x="-2530080" y="1967760"/>
            <a:ext cx="9550080" cy="70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de-DE" sz="4000" b="1" u="none" strike="noStrike">
                <a:solidFill>
                  <a:srgbClr val="FFD648"/>
                </a:solidFill>
                <a:effectLst/>
                <a:uFillTx/>
                <a:latin typeface="Baskerville"/>
              </a:rPr>
              <a:t>Arbeitsphase</a:t>
            </a:r>
            <a:endParaRPr lang="de-DE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feld 2"/>
          <p:cNvSpPr/>
          <p:nvPr/>
        </p:nvSpPr>
        <p:spPr>
          <a:xfrm>
            <a:off x="543600" y="3168000"/>
            <a:ext cx="3540240" cy="83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de-DE" sz="2400" b="0" u="none" strike="noStrike">
                <a:solidFill>
                  <a:srgbClr val="FFC000"/>
                </a:solidFill>
                <a:effectLst/>
                <a:uFillTx/>
                <a:latin typeface="Baskerville"/>
              </a:rPr>
              <a:t>Wahlprogramme unter Gleichstellungsaspekt lesen </a:t>
            </a:r>
            <a:endParaRPr lang="de-D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Rechteck 8"/>
          <p:cNvSpPr/>
          <p:nvPr/>
        </p:nvSpPr>
        <p:spPr>
          <a:xfrm>
            <a:off x="9959400" y="185760"/>
            <a:ext cx="2311560" cy="24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it-IT" sz="1000" b="0" u="none" strike="noStrike">
                <a:solidFill>
                  <a:srgbClr val="24292E"/>
                </a:solidFill>
                <a:effectLst/>
                <a:uFillTx/>
                <a:latin typeface="Baskerville"/>
              </a:rPr>
              <a:t>© Lumo (Proton AI) – KI-generiert, 2026</a:t>
            </a:r>
            <a:endParaRPr lang="de-D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1" name="Tabelle 3"/>
          <p:cNvGraphicFramePr/>
          <p:nvPr/>
        </p:nvGraphicFramePr>
        <p:xfrm>
          <a:off x="233640" y="571680"/>
          <a:ext cx="11724120" cy="6143400"/>
        </p:xfrm>
        <a:graphic>
          <a:graphicData uri="http://schemas.openxmlformats.org/drawingml/2006/table">
            <a:tbl>
              <a:tblPr/>
              <a:tblGrid>
                <a:gridCol w="4012920"/>
                <a:gridCol w="1460160"/>
                <a:gridCol w="1249920"/>
                <a:gridCol w="1249920"/>
                <a:gridCol w="1249920"/>
                <a:gridCol w="1249920"/>
                <a:gridCol w="1249920"/>
              </a:tblGrid>
              <a:tr h="310320">
                <a:tc>
                  <a:txBody>
                    <a:bodyPr lIns="68400" tIns="0" rIns="68400" bIns="0"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de-DE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Thema</a:t>
                      </a:r>
                      <a:endParaRPr lang="de-DE" sz="20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6480">
                      <a:solidFill>
                        <a:srgbClr val="4472C4"/>
                      </a:solidFill>
                      <a:prstDash val="solid"/>
                    </a:lnL>
                    <a:lnR>
                      <a:noFill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Die Linke</a:t>
                      </a:r>
                      <a:endParaRPr lang="de-DE" sz="20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Grüne</a:t>
                      </a:r>
                      <a:endParaRPr lang="de-DE" sz="20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SPD</a:t>
                      </a:r>
                      <a:endParaRPr lang="de-DE" sz="20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BSW</a:t>
                      </a:r>
                      <a:endParaRPr lang="de-DE" sz="20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CDU</a:t>
                      </a:r>
                      <a:endParaRPr lang="de-DE" sz="20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AfD</a:t>
                      </a:r>
                      <a:endParaRPr lang="de-DE" sz="20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648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</a:tr>
              <a:tr h="573480">
                <a:tc>
                  <a:txBody>
                    <a:bodyPr lIns="68400" tIns="0" rIns="6840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1173B4"/>
                          </a:solidFill>
                          <a:effectLst/>
                          <a:uFillTx/>
                          <a:latin typeface="Calibri"/>
                        </a:rPr>
                        <a:t>Eigenes Kapitel zur Gleichstellung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648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FF0000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○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648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</a:tr>
              <a:tr h="573480">
                <a:tc>
                  <a:txBody>
                    <a:bodyPr lIns="68400" tIns="0" rIns="6840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1173B4"/>
                          </a:solidFill>
                          <a:effectLst/>
                          <a:uFillTx/>
                          <a:latin typeface="Calibri"/>
                        </a:rPr>
                        <a:t>Frauen in Führungspositionen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648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FF0000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648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860400">
                <a:tc>
                  <a:txBody>
                    <a:bodyPr lIns="68400" tIns="0" rIns="6840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1173B4"/>
                          </a:solidFill>
                          <a:effectLst/>
                          <a:uFillTx/>
                          <a:latin typeface="Calibri"/>
                        </a:rPr>
                        <a:t>Gleiche Bezahlung / wirtschaftliche Gleichstellung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648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FF0000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648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</a:tr>
              <a:tr h="573480">
                <a:tc>
                  <a:txBody>
                    <a:bodyPr lIns="68400" tIns="0" rIns="6840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1173B4"/>
                          </a:solidFill>
                          <a:effectLst/>
                          <a:uFillTx/>
                          <a:latin typeface="Calibri"/>
                        </a:rPr>
                        <a:t>Vereinbarkeit von Familie und Beruf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648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FF0000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648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86560">
                <a:tc>
                  <a:txBody>
                    <a:bodyPr lIns="68400" tIns="0" rIns="6840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1173B4"/>
                          </a:solidFill>
                          <a:effectLst/>
                          <a:uFillTx/>
                          <a:latin typeface="Calibri"/>
                        </a:rPr>
                        <a:t>Care- und Pflegearbeit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648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FF0000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○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○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648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</a:tr>
              <a:tr h="286560">
                <a:tc>
                  <a:txBody>
                    <a:bodyPr lIns="68400" tIns="0" rIns="6840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1173B4"/>
                          </a:solidFill>
                          <a:effectLst/>
                          <a:uFillTx/>
                          <a:latin typeface="Calibri"/>
                        </a:rPr>
                        <a:t>Gewalt gegen Frauen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648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FF0000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648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3480">
                <a:tc>
                  <a:txBody>
                    <a:bodyPr lIns="68400" tIns="0" rIns="6840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1173B4"/>
                          </a:solidFill>
                          <a:effectLst/>
                          <a:uFillTx/>
                          <a:latin typeface="Calibri"/>
                        </a:rPr>
                        <a:t>Frauenhäuser / Beratungsstellen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648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FF0000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648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</a:tr>
              <a:tr h="286560">
                <a:tc>
                  <a:txBody>
                    <a:bodyPr lIns="68400" tIns="0" rIns="6840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1173B4"/>
                          </a:solidFill>
                          <a:effectLst/>
                          <a:uFillTx/>
                          <a:latin typeface="Calibri"/>
                        </a:rPr>
                        <a:t>Täterarbeit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648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○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○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648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86560">
                <a:tc>
                  <a:txBody>
                    <a:bodyPr lIns="68400" tIns="0" rIns="6840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1173B4"/>
                          </a:solidFill>
                          <a:effectLst/>
                          <a:uFillTx/>
                          <a:latin typeface="Calibri"/>
                        </a:rPr>
                        <a:t>Digitale Gewalt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648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648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</a:tr>
              <a:tr h="286560">
                <a:tc>
                  <a:txBody>
                    <a:bodyPr lIns="68400" tIns="0" rIns="6840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1173B4"/>
                          </a:solidFill>
                          <a:effectLst/>
                          <a:uFillTx/>
                          <a:latin typeface="Calibri"/>
                        </a:rPr>
                        <a:t>Frauengesundheit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648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648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86560">
                <a:tc>
                  <a:txBody>
                    <a:bodyPr lIns="68400" tIns="0" rIns="6840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1173B4"/>
                          </a:solidFill>
                          <a:effectLst/>
                          <a:uFillTx/>
                          <a:latin typeface="Calibri"/>
                        </a:rPr>
                        <a:t>Hebammen / Geburtshilfe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648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○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648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</a:tr>
              <a:tr h="286560">
                <a:tc>
                  <a:txBody>
                    <a:bodyPr lIns="68400" tIns="0" rIns="6840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1173B4"/>
                          </a:solidFill>
                          <a:effectLst/>
                          <a:uFillTx/>
                          <a:latin typeface="Calibri"/>
                        </a:rPr>
                        <a:t>Schwangerschaftsabbrüche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648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648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79000">
                <a:tc>
                  <a:txBody>
                    <a:bodyPr lIns="68400" tIns="0" rIns="6840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1173B4"/>
                          </a:solidFill>
                          <a:effectLst/>
                          <a:uFillTx/>
                          <a:latin typeface="Calibri"/>
                        </a:rPr>
                        <a:t>Reproduktive Rechte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648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○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6480">
                      <a:solidFill>
                        <a:srgbClr val="4472C4"/>
                      </a:solidFill>
                      <a:prstDash val="solid"/>
                    </a:lnR>
                    <a:lnT w="6480">
                      <a:solidFill>
                        <a:srgbClr val="4472C4"/>
                      </a:solidFill>
                      <a:prstDash val="solid"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</a:tr>
              <a:tr h="390600">
                <a:tc>
                  <a:txBody>
                    <a:bodyPr lIns="68400" tIns="0" rIns="6840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1173B4"/>
                          </a:solidFill>
                          <a:effectLst/>
                          <a:uFillTx/>
                          <a:latin typeface="Calibri"/>
                        </a:rPr>
                        <a:t>Antidiskriminierung / Vielfalt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648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rgbClr val="E73957"/>
                          </a:solidFill>
                          <a:effectLst/>
                          <a:uFillTx/>
                          <a:latin typeface="Calibri"/>
                        </a:rPr>
                        <a:t>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○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○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–</a:t>
                      </a:r>
                      <a:endParaRPr lang="de-DE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 marT="0" marB="0">
                    <a:lnL w="18720">
                      <a:solidFill>
                        <a:srgbClr val="4472C4"/>
                      </a:solidFill>
                      <a:prstDash val="solid"/>
                    </a:lnL>
                    <a:lnR w="6480">
                      <a:solidFill>
                        <a:srgbClr val="4472C4"/>
                      </a:solidFill>
                      <a:prstDash val="solid"/>
                    </a:lnR>
                    <a:lnT>
                      <a:noFill/>
                    </a:lnT>
                    <a:lnB w="648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42" name="Tabelle 2"/>
          <p:cNvGraphicFramePr/>
          <p:nvPr/>
        </p:nvGraphicFramePr>
        <p:xfrm>
          <a:off x="-1605240" y="1412280"/>
          <a:ext cx="208080" cy="366120"/>
        </p:xfrm>
        <a:graphic>
          <a:graphicData uri="http://schemas.openxmlformats.org/drawingml/2006/table">
            <a:tbl>
              <a:tblPr/>
              <a:tblGrid>
                <a:gridCol w="208080"/>
              </a:tblGrid>
              <a:tr h="0">
                <a:tc>
                  <a:txBody>
                    <a:bodyPr anchor="t">
                      <a:noAutofit/>
                    </a:bodyPr>
                    <a:p>
                      <a:endParaRPr lang="de-DE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t" marL="91440" marR="91440" marT="45720" marB="45720">
                    <a:lnL w="18720">
                      <a:solidFill>
                        <a:srgbClr val="4472C4"/>
                      </a:solidFill>
                      <a:prstDash val="solid"/>
                    </a:lnL>
                    <a:lnR w="18720">
                      <a:solidFill>
                        <a:srgbClr val="4472C4"/>
                      </a:solidFill>
                      <a:prstDash val="solid"/>
                    </a:lnR>
                    <a:lnT w="18720">
                      <a:solidFill>
                        <a:srgbClr val="4472C4"/>
                      </a:solidFill>
                      <a:prstDash val="solid"/>
                    </a:lnT>
                    <a:lnB w="18720">
                      <a:solidFill>
                        <a:srgbClr val="4472C4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3" name="Textfeld 4"/>
          <p:cNvSpPr/>
          <p:nvPr/>
        </p:nvSpPr>
        <p:spPr>
          <a:xfrm>
            <a:off x="1402200" y="142200"/>
            <a:ext cx="9793800" cy="4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de-DE" sz="2400" b="1" u="none" strike="noStrike">
                <a:solidFill>
                  <a:srgbClr val="E73957"/>
                </a:solidFill>
                <a:effectLst/>
                <a:uFillTx/>
                <a:latin typeface="Baskerville"/>
              </a:rPr>
              <a:t>Welche Themen sind vertreten?</a:t>
            </a:r>
            <a:r>
              <a:rPr lang="de-DE" sz="2400" b="1" u="none" strike="noStrike">
                <a:solidFill>
                  <a:schemeClr val="dk1"/>
                </a:solidFill>
                <a:effectLst/>
                <a:uFillTx/>
                <a:latin typeface="Baskerville"/>
              </a:rPr>
              <a:t> </a:t>
            </a:r>
            <a:endParaRPr lang="de-D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" name="Tabelle 4"/>
          <p:cNvGraphicFramePr/>
          <p:nvPr/>
        </p:nvGraphicFramePr>
        <p:xfrm>
          <a:off x="0" y="0"/>
          <a:ext cx="12191760" cy="6941160"/>
        </p:xfrm>
        <a:graphic>
          <a:graphicData uri="http://schemas.openxmlformats.org/drawingml/2006/table">
            <a:tbl>
              <a:tblPr/>
              <a:tblGrid>
                <a:gridCol w="1159200"/>
                <a:gridCol w="1838520"/>
                <a:gridCol w="1838520"/>
                <a:gridCol w="1838520"/>
                <a:gridCol w="1838520"/>
                <a:gridCol w="1838520"/>
                <a:gridCol w="1838520"/>
              </a:tblGrid>
              <a:tr h="238320">
                <a:tc>
                  <a:txBody>
                    <a:bodyPr lIns="46080" tIns="0" rIns="4608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3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Thema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 w="12240">
                      <a:solidFill>
                        <a:srgbClr val="FFC000"/>
                      </a:solidFill>
                      <a:prstDash val="solid"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3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Die Linke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3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Bündnis 90/Die Grünen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3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SPD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3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BSW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3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CDU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3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AfD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 w="12240">
                      <a:solidFill>
                        <a:srgbClr val="FFC000"/>
                      </a:solidFill>
                      <a:prstDash val="solid"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</a:tr>
              <a:tr h="1675440"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Gleichstellung &amp; politische Teilhabe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 w="12240">
                      <a:solidFill>
                        <a:srgbClr val="FFC000"/>
                      </a:solidFill>
                      <a:prstDash val="solid"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Eigenes Kapitel; Stärkung der Gleichstellungs-strukturen; mehr Frauen in Politik und Wirtschaft; Antidiskriminierung und Queerpolitik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Ressortübergreifende Gleichstellungsstrategie; Gender Budgeting; 50 % Frauen in Führungspositionen; Mentoring; MINT-Förderung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Gleichstellungspolitik in der Staatskanzlei; Umsetzung des Gleich-stellungsprogramms; Unterstützung des Landesfrauenrats; mehr Frauen in Führungs-positionen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Gleiche Chancen und gleiche Bezahlung; Schwerpunkt auf wirtschaftlicher Gleichstellung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Keine eigenständigen gleichstellungspolitischen Maßnahmen; Verbot von Gendern in Schulen und Verwaltung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Geschlecht als biologische Kategorie; Aufhebung des Selbstbestimmungs-gesetzes; Ende staatlicher Förderung von Genderpolitik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 w="12240">
                      <a:solidFill>
                        <a:srgbClr val="FFC000"/>
                      </a:solidFill>
                      <a:prstDash val="solid"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</a:tr>
              <a:tr h="1256760"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Arbeit, Familie &amp; Care-Arbeit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 w="12240">
                      <a:solidFill>
                        <a:srgbClr val="FFC000"/>
                      </a:solidFill>
                      <a:prstDash val="solid"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Gerechtere Verteilung von Care-Arbeit; wirtschaftliche Gleichstellung; gute Arbeit und soziale Sicherheit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Flexible Arbeitszeiten; Kinderbetreuung; Gleichstellungsstandards für Unternehmen; Unterstützung junger Eltern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Gerechtere Verteilung von Pflegearbeit; Vereinbarkeit von Familie und Beruf; Frauen in Führungspositionen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Familienfreundliche Beschäftigung; planbare Arbeitszeiten; Tarifbindung; Minijobs abbauen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Baukindergeld; Ausbildungsprämie, auch für Pflegeberufe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Familienverträglichkeits-prüfung; Familiensplitting; stärkere Berücksichtigung von Kindererziehung und Pflege bei der Rente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 w="12240">
                      <a:solidFill>
                        <a:srgbClr val="FFC000"/>
                      </a:solidFill>
                      <a:prstDash val="solid"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1465920"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Gewalt gegen Frauen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 w="12240">
                      <a:solidFill>
                        <a:srgbClr val="FFC000"/>
                      </a:solidFill>
                      <a:prstDash val="solid"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Eigenes Kapitel; Schutz vor Gewalt; Maßnahmen gegen digitale Gewalt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Ausbau und Finanzierung von Frauenhäusern und Beratungsstellen; Täterarbeit; Fortbildungen; Prävention; Erfassung von Femiziden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Ausbau des Hilfesystems; Frauenhäuser; Beratungsstellen; Fortbildungen; Istanbul-Konvention; digitales Gewaltschutzgesetz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Landesaktionsplan; mehr Frauenhäuser; mobile Beratung; Täterarbeit; Schulungen; konsequente Wegweisungen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Keine spezifischen Maßnahmen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Kein eigener Schwerpunkt auf Gewalt gegen Frauen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 w="12240">
                      <a:solidFill>
                        <a:srgbClr val="FFC000"/>
                      </a:solidFill>
                      <a:prstDash val="solid"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</a:tr>
              <a:tr h="1256760"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Gesundheit &amp; reproduktive Rechte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 w="12240">
                      <a:solidFill>
                        <a:srgbClr val="FFC000"/>
                      </a:solidFill>
                      <a:prstDash val="solid"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Frauengesundheit und reproduktive Rechte als eigener Schwerpunkt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Geburtshilfe; Hebammen; Endometriose; Gendermedizin; wohnortnahe Schwangerschaftsabbrüche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Hebammenversorgung; Kinderwunschförderung; Streichung §§ 218/218a; praktische Ausbildung zu Schwangerschafts-abbrüchen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Allgemeine Gesundheitsversorgung; keine spezifischen frauenpolitischen Maßnahmen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Keine spezifischen Maßnahmen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Erhalt der bisherigen Regelung zu Schwanger-schaftabbrüchen; Ausbau der Schwangerschafts-beratung; Frühchen-versorgung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 w="12240">
                      <a:solidFill>
                        <a:srgbClr val="FFC000"/>
                      </a:solidFill>
                      <a:prstDash val="solid"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1047240"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Besonder-heiten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 w="12240">
                      <a:solidFill>
                        <a:srgbClr val="FFC000"/>
                      </a:solidFill>
                      <a:prstDash val="solid"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Umfangreichstes eigenständiges Gleichstellungskapitel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Sehr konkrete Maßnahmen und Zielvorgaben in allen Bereichen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Schwerpunkt auf Umsetzung bestehender Gleichstellungspolitik und Ausbau des Gewaltschutzes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Fokus auf Arbeitsmarkt und Gewaltschutz; kritische Haltung zum Selbstbestimmungsgesetz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Familien- und wirtschaftspolitischer Fokus statt Gleichstellungspolitik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>
                      <a:noFill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 lIns="46080" tIns="0" rIns="46080" bIns="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3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Familien- und Bevölkerungspolitik; Ablehnung zentraler gleichstellungspolitischer Konzepte</a:t>
                      </a:r>
                      <a:endParaRPr lang="de-DE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46080" marR="46080" marT="0" marB="0">
                    <a:lnL>
                      <a:noFill/>
                    </a:lnL>
                    <a:lnR w="12240">
                      <a:solidFill>
                        <a:srgbClr val="FFC000"/>
                      </a:solidFill>
                      <a:prstDash val="solid"/>
                    </a:lnR>
                    <a:lnT w="12240">
                      <a:solidFill>
                        <a:srgbClr val="FFC000"/>
                      </a:solidFill>
                      <a:prstDash val="solid"/>
                    </a:lnT>
                    <a:lnB w="12240">
                      <a:solidFill>
                        <a:srgbClr val="FFC000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Dialogo del Mundo I Workshop Wahlprogramme I Anni Arend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123</TotalTime>
  <Application>LibreOffice/26.2.4.2$Windows_X86_64 LibreOffice_project/0229ac93fcf0d7cbc6376066c6f35021cef002dc</Application>
  <AppVersion>15.0000</AppVersion>
  <Words>1478</Words>
  <Paragraphs>291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2023-12-25T10:34:02Z</dcterms:created>
  <dc:creator>Koslik, Gertje</dc:creator>
  <dc:description/>
  <dc:language>de-DE</dc:language>
  <cp:lastModifiedBy/>
  <dcterms:modified xsi:type="dcterms:W3CDTF">2026-08-01T11:52:01Z</dcterms:modified>
  <cp:revision>30</cp:revision>
  <dc:subject/>
  <dc:title>PowerPoint-Präsentation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Breitbild</vt:lpwstr>
  </property>
  <property fmtid="{D5CDD505-2E9C-101B-9397-08002B2CF9AE}" pid="4" name="Slides">
    <vt:i4>18</vt:i4>
  </property>
</Properties>
</file>